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3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94" r:id="rId11"/>
    <p:sldId id="291" r:id="rId12"/>
    <p:sldId id="292" r:id="rId13"/>
    <p:sldId id="270" r:id="rId14"/>
    <p:sldId id="271" r:id="rId15"/>
    <p:sldId id="272" r:id="rId16"/>
    <p:sldId id="273" r:id="rId17"/>
    <p:sldId id="274" r:id="rId18"/>
    <p:sldId id="278" r:id="rId19"/>
    <p:sldId id="275" r:id="rId20"/>
    <p:sldId id="276" r:id="rId21"/>
    <p:sldId id="277" r:id="rId22"/>
    <p:sldId id="279" r:id="rId23"/>
    <p:sldId id="293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9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7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ECD9E-8BEF-4702-87BF-EE1BA6FA96D3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D6B9CD-AC9C-4B23-A3C9-8855C2147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29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746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435905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0178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015491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886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438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829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414AF-4A3F-454F-89D1-BC1819F96D2F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1265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8C9767-90AD-4E82-996F-F20183986AFB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140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609F6D-33E2-471B-B0D4-B5E88FE0BC45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60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6564F-6A26-4DF7-AADC-18AEF23F28DA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195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B947C-412D-40A8-8441-EA2088CE60C0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662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6F1E3A-FA0A-484F-B0DD-03D40C5B9369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7766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15CB3C-7FCE-45DD-A85C-36A0F93BF9EA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060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68040-B537-41A7-87C6-2EC1724470B9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574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8330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752C2E-AE5B-484F-9354-BA29CEBFB858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615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FA427-D1DC-4570-BF5E-AC02E922D024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4781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F9D7C-61A2-454F-A631-5CA90CE0193B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6845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E6EECE-E161-4BDE-96D5-8334BDB34891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4393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E4BDE9-AF0F-47DA-A863-F9FE34921D90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440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67D14-3BA6-40BD-A916-87E5CBE8AFC1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0266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5398F-B758-4A5E-8DEF-120EB0262AEC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0467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01ABAC-88AE-42B6-AD99-C465CD39AB20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3826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1F3501-C4C3-4347-AD23-91BC2E71B904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0115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B33C8F-706D-4686-9329-C69921C4D6E8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664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9372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A78366-BB9A-4971-8A9E-4B0BF087E5E7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1205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85E6D-8269-4793-B4D7-7918AD3C0663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784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5C3268-27AE-4D61-98A5-DC7126FD2AB3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0542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0883A9-A7A3-4866-98CC-3020D1BA66D7}" type="slidenum">
              <a:rPr lang="en-US" altLang="zh-CN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71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63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624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554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23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448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37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2F456-D139-4C56-9239-818B5AFD2059}" type="datetimeFigureOut">
              <a:rPr lang="zh-CN" altLang="en-US" smtClean="0"/>
              <a:t>2020-02-01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8BBFA-E753-4D02-B0FD-CE8EE92984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51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3B80334-57D8-4F26-A9B9-7433C3BAC325}" type="slidenum">
              <a:rPr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99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57" name="Text Box 10"/>
          <p:cNvSpPr txBox="1">
            <a:spLocks noChangeArrowheads="1"/>
          </p:cNvSpPr>
          <p:nvPr/>
        </p:nvSpPr>
        <p:spPr bwMode="auto">
          <a:xfrm>
            <a:off x="5508625" y="350838"/>
            <a:ext cx="2879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非      洲</a:t>
            </a:r>
          </a:p>
        </p:txBody>
      </p:sp>
      <p:pic>
        <p:nvPicPr>
          <p:cNvPr id="1034" name="Picture 11" descr="j0432678[1]">
            <a:hlinkClick r:id="" action="ppaction://hlinkshowjump?jump=lastslideviewed" highlightClick="1"/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2" descr="j0432680[1]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4" descr="卡通图片01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350" y="0"/>
            <a:ext cx="75565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64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2CA173B-A806-4FE9-AD8C-5DFEDE0F6727}" type="slidenum">
              <a:rPr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99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57" name="Text Box 10"/>
          <p:cNvSpPr txBox="1">
            <a:spLocks noChangeArrowheads="1"/>
          </p:cNvSpPr>
          <p:nvPr/>
        </p:nvSpPr>
        <p:spPr bwMode="auto">
          <a:xfrm>
            <a:off x="5508625" y="350838"/>
            <a:ext cx="2879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非      洲</a:t>
            </a:r>
          </a:p>
        </p:txBody>
      </p:sp>
      <p:pic>
        <p:nvPicPr>
          <p:cNvPr id="2058" name="Picture 11" descr="j0432678[1]">
            <a:hlinkClick r:id="" action="ppaction://hlinkshowjump?jump=lastslideviewed"/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12" descr="j0432680[1]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0" name="Picture 14" descr="卡通图片01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350" y="0"/>
            <a:ext cx="75565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8138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7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2627313" y="333375"/>
            <a:ext cx="3673475" cy="588963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000000"/>
                </a:solidFill>
              </a:rPr>
              <a:t>区域地理学习框架</a:t>
            </a:r>
          </a:p>
        </p:txBody>
      </p:sp>
      <p:sp>
        <p:nvSpPr>
          <p:cNvPr id="122883" name="Text Box 3"/>
          <p:cNvSpPr txBox="1">
            <a:spLocks noChangeArrowheads="1"/>
          </p:cNvSpPr>
          <p:nvPr/>
        </p:nvSpPr>
        <p:spPr bwMode="auto">
          <a:xfrm>
            <a:off x="592138" y="1379538"/>
            <a:ext cx="31877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000000"/>
                </a:solidFill>
              </a:rPr>
              <a:t>一、位置与范围</a:t>
            </a:r>
          </a:p>
        </p:txBody>
      </p:sp>
      <p:sp>
        <p:nvSpPr>
          <p:cNvPr id="122884" name="Text Box 4"/>
          <p:cNvSpPr txBox="1">
            <a:spLocks noChangeArrowheads="1"/>
          </p:cNvSpPr>
          <p:nvPr/>
        </p:nvSpPr>
        <p:spPr bwMode="auto">
          <a:xfrm>
            <a:off x="468313" y="2117725"/>
            <a:ext cx="17414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0E0399"/>
                </a:solidFill>
              </a:rPr>
              <a:t>绝对位置</a:t>
            </a:r>
          </a:p>
        </p:txBody>
      </p:sp>
      <p:sp>
        <p:nvSpPr>
          <p:cNvPr id="122885" name="Text Box 5"/>
          <p:cNvSpPr txBox="1">
            <a:spLocks noChangeArrowheads="1"/>
          </p:cNvSpPr>
          <p:nvPr/>
        </p:nvSpPr>
        <p:spPr bwMode="auto">
          <a:xfrm>
            <a:off x="1908175" y="2117725"/>
            <a:ext cx="16557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0E0399"/>
                </a:solidFill>
              </a:rPr>
              <a:t>相对位置</a:t>
            </a:r>
          </a:p>
        </p:txBody>
      </p:sp>
      <p:sp>
        <p:nvSpPr>
          <p:cNvPr id="122886" name="Text Box 6"/>
          <p:cNvSpPr txBox="1">
            <a:spLocks noChangeArrowheads="1"/>
          </p:cNvSpPr>
          <p:nvPr/>
        </p:nvSpPr>
        <p:spPr bwMode="auto">
          <a:xfrm>
            <a:off x="611188" y="3217863"/>
            <a:ext cx="36004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000000"/>
                </a:solidFill>
              </a:rPr>
              <a:t>二、自然地理概况</a:t>
            </a:r>
          </a:p>
        </p:txBody>
      </p:sp>
      <p:sp>
        <p:nvSpPr>
          <p:cNvPr id="122887" name="AutoShape 7"/>
          <p:cNvSpPr>
            <a:spLocks/>
          </p:cNvSpPr>
          <p:nvPr/>
        </p:nvSpPr>
        <p:spPr bwMode="auto">
          <a:xfrm>
            <a:off x="3995738" y="2574925"/>
            <a:ext cx="261937" cy="1724025"/>
          </a:xfrm>
          <a:prstGeom prst="leftBrace">
            <a:avLst>
              <a:gd name="adj1" fmla="val 55702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endParaRPr lang="zh-CN" altLang="zh-CN" sz="28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22888" name="Text Box 8"/>
          <p:cNvSpPr txBox="1">
            <a:spLocks noChangeArrowheads="1"/>
          </p:cNvSpPr>
          <p:nvPr/>
        </p:nvSpPr>
        <p:spPr bwMode="auto">
          <a:xfrm>
            <a:off x="4356100" y="2330450"/>
            <a:ext cx="11525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E0399"/>
                </a:solidFill>
              </a:rPr>
              <a:t>地形</a:t>
            </a:r>
          </a:p>
        </p:txBody>
      </p:sp>
      <p:sp>
        <p:nvSpPr>
          <p:cNvPr id="122889" name="Text Box 9"/>
          <p:cNvSpPr txBox="1">
            <a:spLocks noChangeArrowheads="1"/>
          </p:cNvSpPr>
          <p:nvPr/>
        </p:nvSpPr>
        <p:spPr bwMode="auto">
          <a:xfrm>
            <a:off x="4284663" y="2930525"/>
            <a:ext cx="10795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E0399"/>
                </a:solidFill>
              </a:rPr>
              <a:t>气候</a:t>
            </a:r>
          </a:p>
        </p:txBody>
      </p:sp>
      <p:sp>
        <p:nvSpPr>
          <p:cNvPr id="122890" name="Text Box 10"/>
          <p:cNvSpPr txBox="1">
            <a:spLocks noChangeArrowheads="1"/>
          </p:cNvSpPr>
          <p:nvPr/>
        </p:nvSpPr>
        <p:spPr bwMode="auto">
          <a:xfrm>
            <a:off x="4284663" y="3494088"/>
            <a:ext cx="417512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E0399"/>
                </a:solidFill>
              </a:rPr>
              <a:t>水文（重要河流、湖泊）</a:t>
            </a:r>
          </a:p>
        </p:txBody>
      </p:sp>
      <p:sp>
        <p:nvSpPr>
          <p:cNvPr id="122891" name="Text Box 11"/>
          <p:cNvSpPr txBox="1">
            <a:spLocks noChangeArrowheads="1"/>
          </p:cNvSpPr>
          <p:nvPr/>
        </p:nvSpPr>
        <p:spPr bwMode="auto">
          <a:xfrm>
            <a:off x="4283075" y="4076700"/>
            <a:ext cx="165576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E0399"/>
                </a:solidFill>
              </a:rPr>
              <a:t>自然资源</a:t>
            </a:r>
          </a:p>
        </p:txBody>
      </p:sp>
      <p:sp>
        <p:nvSpPr>
          <p:cNvPr id="122892" name="Text Box 12"/>
          <p:cNvSpPr txBox="1">
            <a:spLocks noChangeArrowheads="1"/>
          </p:cNvSpPr>
          <p:nvPr/>
        </p:nvSpPr>
        <p:spPr bwMode="auto">
          <a:xfrm>
            <a:off x="611188" y="5395913"/>
            <a:ext cx="3673475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000000"/>
                </a:solidFill>
              </a:rPr>
              <a:t>三、人文地理概况</a:t>
            </a:r>
          </a:p>
        </p:txBody>
      </p:sp>
      <p:sp>
        <p:nvSpPr>
          <p:cNvPr id="122893" name="AutoShape 13"/>
          <p:cNvSpPr>
            <a:spLocks/>
          </p:cNvSpPr>
          <p:nvPr/>
        </p:nvSpPr>
        <p:spPr bwMode="auto">
          <a:xfrm>
            <a:off x="4067175" y="5013325"/>
            <a:ext cx="288925" cy="1295400"/>
          </a:xfrm>
          <a:prstGeom prst="leftBrace">
            <a:avLst>
              <a:gd name="adj1" fmla="val 37051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endParaRPr lang="zh-CN" altLang="zh-CN" sz="28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22894" name="Text Box 14"/>
          <p:cNvSpPr txBox="1">
            <a:spLocks noChangeArrowheads="1"/>
          </p:cNvSpPr>
          <p:nvPr/>
        </p:nvSpPr>
        <p:spPr bwMode="auto">
          <a:xfrm>
            <a:off x="4284663" y="4724400"/>
            <a:ext cx="2044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0E0399"/>
                </a:solidFill>
              </a:rPr>
              <a:t>人口、文化</a:t>
            </a:r>
            <a:endParaRPr lang="en-US" altLang="zh-CN" b="1">
              <a:solidFill>
                <a:srgbClr val="0E0399"/>
              </a:solidFill>
            </a:endParaRPr>
          </a:p>
        </p:txBody>
      </p:sp>
      <p:sp>
        <p:nvSpPr>
          <p:cNvPr id="122895" name="Text Box 15"/>
          <p:cNvSpPr txBox="1">
            <a:spLocks noChangeArrowheads="1"/>
          </p:cNvSpPr>
          <p:nvPr/>
        </p:nvSpPr>
        <p:spPr bwMode="auto">
          <a:xfrm>
            <a:off x="4284663" y="5300663"/>
            <a:ext cx="3563937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0E0399"/>
                </a:solidFill>
              </a:rPr>
              <a:t>经济概况（工业、农业、交通、商贸、旅游等）</a:t>
            </a:r>
          </a:p>
        </p:txBody>
      </p:sp>
      <p:sp>
        <p:nvSpPr>
          <p:cNvPr id="122896" name="Text Box 16"/>
          <p:cNvSpPr txBox="1">
            <a:spLocks noChangeArrowheads="1"/>
          </p:cNvSpPr>
          <p:nvPr/>
        </p:nvSpPr>
        <p:spPr bwMode="auto">
          <a:xfrm>
            <a:off x="4356100" y="6094413"/>
            <a:ext cx="12620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0E0399"/>
                </a:solidFill>
              </a:rPr>
              <a:t>城市</a:t>
            </a:r>
          </a:p>
        </p:txBody>
      </p:sp>
      <p:sp>
        <p:nvSpPr>
          <p:cNvPr id="122897" name="Line 17"/>
          <p:cNvSpPr>
            <a:spLocks noChangeShapeType="1"/>
          </p:cNvSpPr>
          <p:nvPr/>
        </p:nvSpPr>
        <p:spPr bwMode="auto">
          <a:xfrm flipH="1">
            <a:off x="1476375" y="1916113"/>
            <a:ext cx="215900" cy="2174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22898" name="Line 18"/>
          <p:cNvSpPr>
            <a:spLocks noChangeShapeType="1"/>
          </p:cNvSpPr>
          <p:nvPr/>
        </p:nvSpPr>
        <p:spPr bwMode="auto">
          <a:xfrm>
            <a:off x="2051050" y="1916113"/>
            <a:ext cx="217488" cy="2174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22899" name="Line 19"/>
          <p:cNvSpPr>
            <a:spLocks noChangeShapeType="1"/>
          </p:cNvSpPr>
          <p:nvPr/>
        </p:nvSpPr>
        <p:spPr bwMode="auto">
          <a:xfrm>
            <a:off x="3563938" y="1700213"/>
            <a:ext cx="431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22900" name="Text Box 20"/>
          <p:cNvSpPr txBox="1">
            <a:spLocks noChangeArrowheads="1"/>
          </p:cNvSpPr>
          <p:nvPr/>
        </p:nvSpPr>
        <p:spPr bwMode="auto">
          <a:xfrm>
            <a:off x="4083050" y="1470025"/>
            <a:ext cx="34417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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E0399"/>
                </a:solidFill>
              </a:rPr>
              <a:t>包括的地区或国家</a:t>
            </a:r>
          </a:p>
        </p:txBody>
      </p:sp>
    </p:spTree>
    <p:extLst>
      <p:ext uri="{BB962C8B-B14F-4D97-AF65-F5344CB8AC3E}">
        <p14:creationId xmlns:p14="http://schemas.microsoft.com/office/powerpoint/2010/main" val="74164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2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2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2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2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2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2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22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22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22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2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22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22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22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22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22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22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22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3" grpId="0"/>
      <p:bldP spid="122884" grpId="0"/>
      <p:bldP spid="122885" grpId="0"/>
      <p:bldP spid="122886" grpId="0"/>
      <p:bldP spid="122887" grpId="0" bldLvl="0" animBg="1"/>
      <p:bldP spid="122888" grpId="0"/>
      <p:bldP spid="122889" grpId="0"/>
      <p:bldP spid="122890" grpId="0"/>
      <p:bldP spid="122891" grpId="0"/>
      <p:bldP spid="122892" grpId="0"/>
      <p:bldP spid="122893" grpId="0" animBg="1"/>
      <p:bldP spid="122894" grpId="0"/>
      <p:bldP spid="122895" grpId="0"/>
      <p:bldP spid="122896" grpId="0"/>
      <p:bldP spid="122897" grpId="0" animBg="1"/>
      <p:bldP spid="122898" grpId="0" animBg="1"/>
      <p:bldP spid="122899" grpId="0" animBg="1"/>
      <p:bldP spid="12290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8432" y="4771474"/>
            <a:ext cx="3072167" cy="217839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874" y="590550"/>
            <a:ext cx="3073725" cy="17145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1"/>
          <a:stretch>
            <a:fillRect/>
          </a:stretch>
        </p:blipFill>
        <p:spPr bwMode="auto">
          <a:xfrm>
            <a:off x="5476874" y="2645485"/>
            <a:ext cx="3051562" cy="17351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6-24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22253"/>
            <a:ext cx="5116513" cy="479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17"/>
          <p:cNvSpPr>
            <a:spLocks noChangeArrowheads="1"/>
          </p:cNvSpPr>
          <p:nvPr/>
        </p:nvSpPr>
        <p:spPr bwMode="auto">
          <a:xfrm>
            <a:off x="-1" y="9524"/>
            <a:ext cx="9001126" cy="553998"/>
          </a:xfrm>
          <a:prstGeom prst="rect">
            <a:avLst/>
          </a:prstGeom>
          <a:blipFill dpi="0" rotWithShape="1">
            <a:blip r:embed="rId7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</a:rPr>
              <a:t>为右边三种农业生产选择合适的气候区，并分析有利的条件。</a:t>
            </a:r>
            <a:endParaRPr lang="zh-CN" altLang="en-US" sz="2400" b="1" dirty="0">
              <a:solidFill>
                <a:srgbClr val="0066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8297076" y="511234"/>
            <a:ext cx="507045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绿洲农业</a:t>
            </a:r>
            <a:endParaRPr lang="zh-CN" altLang="en-US" sz="24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8297076" y="2618224"/>
            <a:ext cx="507045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葡萄种植</a:t>
            </a:r>
            <a:endParaRPr lang="zh-CN" altLang="en-US" sz="24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8392295" y="5136850"/>
            <a:ext cx="507045" cy="1447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畜牧业</a:t>
            </a:r>
            <a:endParaRPr lang="zh-CN" altLang="en-US" sz="24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1154121"/>
            <a:ext cx="23241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地中海气候区：</a:t>
            </a:r>
            <a:endParaRPr lang="zh-CN" altLang="en-US" sz="2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95500" y="915311"/>
            <a:ext cx="3133640" cy="8617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夏季炎热干燥，光热充足，葡萄等作物品质优良。</a:t>
            </a: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-44604" y="1904145"/>
            <a:ext cx="23241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热带沙漠气候区：</a:t>
            </a:r>
            <a:endParaRPr lang="zh-CN" altLang="en-US" sz="2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1979290" y="4217476"/>
            <a:ext cx="23241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热带草原气候区：</a:t>
            </a:r>
            <a:endParaRPr lang="zh-CN" altLang="en-US" sz="2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66872" y="2368221"/>
            <a:ext cx="3562351" cy="4770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沙漠绿洲，水资源较为充足。</a:t>
            </a:r>
            <a:endParaRPr lang="zh-CN" altLang="en-US" sz="20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979290" y="4721103"/>
            <a:ext cx="2735585" cy="4770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草场广</a:t>
            </a:r>
            <a:r>
              <a:rPr lang="zh-CN" altLang="en-US" sz="20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布，饲料充足。</a:t>
            </a:r>
            <a:endParaRPr lang="zh-CN" altLang="en-US" sz="20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cxnSp>
        <p:nvCxnSpPr>
          <p:cNvPr id="20" name="直接箭头连接符 19"/>
          <p:cNvCxnSpPr/>
          <p:nvPr/>
        </p:nvCxnSpPr>
        <p:spPr bwMode="auto">
          <a:xfrm flipH="1" flipV="1">
            <a:off x="3562350" y="1702014"/>
            <a:ext cx="2714622" cy="1104410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 bwMode="auto">
          <a:xfrm flipH="1">
            <a:off x="2809875" y="1755898"/>
            <a:ext cx="2753919" cy="435775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 bwMode="auto">
          <a:xfrm flipH="1" flipV="1">
            <a:off x="4057650" y="4380668"/>
            <a:ext cx="2050796" cy="745126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 animBg="1"/>
      <p:bldP spid="14" grpId="0"/>
      <p:bldP spid="15" grpId="0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5" name="Text Box 3"/>
          <p:cNvSpPr txBox="1">
            <a:spLocks noChangeArrowheads="1"/>
          </p:cNvSpPr>
          <p:nvPr/>
        </p:nvSpPr>
        <p:spPr bwMode="auto">
          <a:xfrm>
            <a:off x="66675" y="3644235"/>
            <a:ext cx="9144000" cy="233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（</a:t>
            </a:r>
            <a:r>
              <a:rPr lang="en-US" altLang="zh-CN" sz="2400" b="1" dirty="0">
                <a:solidFill>
                  <a:srgbClr val="000000"/>
                </a:solidFill>
                <a:ea typeface="楷体_GB2312" charset="-122"/>
              </a:rPr>
              <a:t>1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）</a:t>
            </a:r>
            <a:r>
              <a:rPr lang="zh-CN" altLang="en-US" sz="2400" b="1" dirty="0">
                <a:solidFill>
                  <a:srgbClr val="FF0000"/>
                </a:solidFill>
                <a:ea typeface="楷体_GB2312" charset="-122"/>
              </a:rPr>
              <a:t>乞力马扎罗山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位于赤道附近，为什么山顶却终年被积雪覆盖，成为“</a:t>
            </a:r>
            <a:r>
              <a:rPr lang="zh-CN" altLang="en-US" sz="2400" b="1" dirty="0">
                <a:solidFill>
                  <a:srgbClr val="FF0000"/>
                </a:solidFill>
                <a:ea typeface="楷体_GB2312" charset="-122"/>
              </a:rPr>
              <a:t>赤道雪峰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”？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ea typeface="楷体_GB2312" charset="-122"/>
              </a:rPr>
              <a:t>（</a:t>
            </a:r>
            <a:r>
              <a:rPr lang="en-US" altLang="zh-CN" sz="2400" b="1" dirty="0">
                <a:solidFill>
                  <a:srgbClr val="000000"/>
                </a:solidFill>
                <a:ea typeface="楷体_GB2312" charset="-122"/>
              </a:rPr>
              <a:t>2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）说一说，乞力马扎罗山从山麓到山顶自然景观的变化。可见景观</a:t>
            </a:r>
            <a:r>
              <a:rPr lang="en-US" altLang="zh-CN" sz="2400" b="1" dirty="0">
                <a:solidFill>
                  <a:srgbClr val="000000"/>
                </a:solidFill>
                <a:ea typeface="楷体_GB2312" charset="-122"/>
              </a:rPr>
              <a:t>______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变化显著。</a:t>
            </a:r>
            <a:endParaRPr lang="en-US" altLang="zh-CN" sz="2400" b="1" dirty="0">
              <a:solidFill>
                <a:srgbClr val="000000"/>
              </a:solidFill>
              <a:ea typeface="楷体_GB231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（</a:t>
            </a:r>
            <a:r>
              <a:rPr lang="en-US" altLang="zh-CN" sz="2400" b="1" dirty="0">
                <a:solidFill>
                  <a:srgbClr val="000000"/>
                </a:solidFill>
                <a:ea typeface="楷体_GB2312" charset="-122"/>
              </a:rPr>
              <a:t>3</a:t>
            </a:r>
            <a:r>
              <a:rPr lang="zh-CN" altLang="en-US" sz="2400" b="1" dirty="0">
                <a:solidFill>
                  <a:srgbClr val="000000"/>
                </a:solidFill>
                <a:ea typeface="楷体_GB2312" charset="-122"/>
              </a:rPr>
              <a:t>）近年来，该山顶冰雪消融较多，与什么有关？</a:t>
            </a:r>
          </a:p>
        </p:txBody>
      </p:sp>
      <p:grpSp>
        <p:nvGrpSpPr>
          <p:cNvPr id="40963" name="Group 14"/>
          <p:cNvGrpSpPr>
            <a:grpSpLocks/>
          </p:cNvGrpSpPr>
          <p:nvPr/>
        </p:nvGrpSpPr>
        <p:grpSpPr bwMode="auto">
          <a:xfrm>
            <a:off x="884238" y="199693"/>
            <a:ext cx="7127875" cy="3646487"/>
            <a:chOff x="521" y="482"/>
            <a:chExt cx="4490" cy="2297"/>
          </a:xfrm>
        </p:grpSpPr>
        <p:pic>
          <p:nvPicPr>
            <p:cNvPr id="40964" name="Picture 5" descr="6-25自然植被分布A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" y="527"/>
              <a:ext cx="4490" cy="2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965" name="Text Box 6"/>
            <p:cNvSpPr txBox="1">
              <a:spLocks noChangeArrowheads="1"/>
            </p:cNvSpPr>
            <p:nvPr/>
          </p:nvSpPr>
          <p:spPr bwMode="auto">
            <a:xfrm>
              <a:off x="839" y="482"/>
              <a:ext cx="387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℃</a:t>
              </a:r>
              <a:r>
                <a:rPr lang="zh-CN" altLang="en-US" sz="1600" b="1">
                  <a:solidFill>
                    <a:srgbClr val="000000"/>
                  </a:solidFill>
                </a:rPr>
                <a:t>　米</a:t>
              </a:r>
            </a:p>
          </p:txBody>
        </p:sp>
        <p:sp>
          <p:nvSpPr>
            <p:cNvPr id="40966" name="Text Box 7"/>
            <p:cNvSpPr txBox="1">
              <a:spLocks noChangeArrowheads="1"/>
            </p:cNvSpPr>
            <p:nvPr/>
          </p:nvSpPr>
          <p:spPr bwMode="auto">
            <a:xfrm>
              <a:off x="739" y="501"/>
              <a:ext cx="613" cy="18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-9.0   6000</a:t>
              </a:r>
            </a:p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-2.5   5000</a:t>
              </a:r>
            </a:p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4.0   4000</a:t>
              </a:r>
            </a:p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10.5  3000</a:t>
              </a:r>
            </a:p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17.0  2000</a:t>
              </a:r>
            </a:p>
            <a:p>
              <a:pPr algn="r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23.5  1000</a:t>
              </a:r>
            </a:p>
          </p:txBody>
        </p:sp>
        <p:sp>
          <p:nvSpPr>
            <p:cNvPr id="40967" name="Text Box 8"/>
            <p:cNvSpPr txBox="1">
              <a:spLocks noChangeArrowheads="1"/>
            </p:cNvSpPr>
            <p:nvPr/>
          </p:nvSpPr>
          <p:spPr bwMode="auto">
            <a:xfrm>
              <a:off x="2453" y="691"/>
              <a:ext cx="516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000000"/>
                  </a:solidFill>
                </a:rPr>
                <a:t>冰雪覆盖</a:t>
              </a:r>
            </a:p>
          </p:txBody>
        </p:sp>
        <p:sp>
          <p:nvSpPr>
            <p:cNvPr id="40968" name="Text Box 9"/>
            <p:cNvSpPr txBox="1">
              <a:spLocks noChangeArrowheads="1"/>
            </p:cNvSpPr>
            <p:nvPr/>
          </p:nvSpPr>
          <p:spPr bwMode="auto">
            <a:xfrm>
              <a:off x="3470" y="618"/>
              <a:ext cx="413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b="1">
                  <a:solidFill>
                    <a:srgbClr val="000000"/>
                  </a:solidFill>
                </a:rPr>
                <a:t>5895</a:t>
              </a:r>
              <a:r>
                <a:rPr lang="zh-CN" altLang="en-US" sz="1600" b="1">
                  <a:solidFill>
                    <a:srgbClr val="000000"/>
                  </a:solidFill>
                </a:rPr>
                <a:t>米</a:t>
              </a:r>
            </a:p>
          </p:txBody>
        </p:sp>
        <p:sp>
          <p:nvSpPr>
            <p:cNvPr id="40969" name="Text Box 10"/>
            <p:cNvSpPr txBox="1">
              <a:spLocks noChangeArrowheads="1"/>
            </p:cNvSpPr>
            <p:nvPr/>
          </p:nvSpPr>
          <p:spPr bwMode="auto">
            <a:xfrm>
              <a:off x="2290" y="1235"/>
              <a:ext cx="258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000000"/>
                  </a:solidFill>
                </a:rPr>
                <a:t>草地</a:t>
              </a:r>
            </a:p>
          </p:txBody>
        </p:sp>
        <p:sp>
          <p:nvSpPr>
            <p:cNvPr id="40970" name="Text Box 11"/>
            <p:cNvSpPr txBox="1">
              <a:spLocks noChangeArrowheads="1"/>
            </p:cNvSpPr>
            <p:nvPr/>
          </p:nvSpPr>
          <p:spPr bwMode="auto">
            <a:xfrm>
              <a:off x="1973" y="1915"/>
              <a:ext cx="258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000000"/>
                  </a:solidFill>
                </a:rPr>
                <a:t>森林</a:t>
              </a:r>
            </a:p>
          </p:txBody>
        </p:sp>
        <p:sp>
          <p:nvSpPr>
            <p:cNvPr id="40971" name="Text Box 12"/>
            <p:cNvSpPr txBox="1">
              <a:spLocks noChangeArrowheads="1"/>
            </p:cNvSpPr>
            <p:nvPr/>
          </p:nvSpPr>
          <p:spPr bwMode="auto">
            <a:xfrm>
              <a:off x="1638" y="2387"/>
              <a:ext cx="516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000000"/>
                  </a:solidFill>
                </a:rPr>
                <a:t>稀树草原</a:t>
              </a:r>
            </a:p>
          </p:txBody>
        </p:sp>
        <p:sp>
          <p:nvSpPr>
            <p:cNvPr id="40972" name="Text Box 13"/>
            <p:cNvSpPr txBox="1">
              <a:spLocks noChangeArrowheads="1"/>
            </p:cNvSpPr>
            <p:nvPr/>
          </p:nvSpPr>
          <p:spPr bwMode="auto">
            <a:xfrm>
              <a:off x="4694" y="935"/>
              <a:ext cx="308" cy="1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000" b="1">
                  <a:solidFill>
                    <a:srgbClr val="000000"/>
                  </a:solidFill>
                  <a:ea typeface="黑体" panose="02010609060101010101" pitchFamily="49" charset="-122"/>
                </a:rPr>
                <a:t>乞力马扎罗山</a:t>
              </a:r>
            </a:p>
          </p:txBody>
        </p:sp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77876" y="4815016"/>
            <a:ext cx="1168400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垂直</a:t>
            </a:r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4151312" y="5923617"/>
            <a:ext cx="434498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人类</a:t>
            </a:r>
            <a:r>
              <a:rPr lang="zh-CN" altLang="en-US" sz="32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活动导致全球变暖</a:t>
            </a:r>
            <a:endParaRPr lang="zh-CN" altLang="en-US" sz="3200" b="1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967821" y="4048125"/>
            <a:ext cx="434606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lnSpc>
                <a:spcPts val="3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海拔高，山顶气温低于</a:t>
            </a:r>
            <a:r>
              <a:rPr lang="en-US" altLang="zh-CN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0℃</a:t>
            </a:r>
            <a:endParaRPr lang="zh-CN" altLang="en-US" sz="2800" b="1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276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-1588"/>
            <a:ext cx="4913313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74764" name="表格 274763"/>
          <p:cNvGraphicFramePr/>
          <p:nvPr/>
        </p:nvGraphicFramePr>
        <p:xfrm>
          <a:off x="34925" y="4538663"/>
          <a:ext cx="9004300" cy="2225675"/>
        </p:xfrm>
        <a:graphic>
          <a:graphicData uri="http://schemas.openxmlformats.org/drawingml/2006/table">
            <a:tbl>
              <a:tblPr/>
              <a:tblGrid>
                <a:gridCol w="973524"/>
                <a:gridCol w="845245"/>
                <a:gridCol w="1180548"/>
                <a:gridCol w="2046114"/>
                <a:gridCol w="1480924"/>
                <a:gridCol w="777295"/>
                <a:gridCol w="840164"/>
                <a:gridCol w="860486"/>
              </a:tblGrid>
              <a:tr h="701121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河流</a:t>
                      </a: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  <a:p>
                      <a:pPr marL="0" lvl="0" indent="0" algn="ctr" eaLnBrk="0" hangingPunc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名称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流向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注入地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流经的主要气候区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流经的主要地形区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eaLnBrk="0" hangingPunc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</a:rPr>
                        <a:t>支流数量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水量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水位变化</a:t>
                      </a:r>
                    </a:p>
                  </a:txBody>
                  <a:tcPr marL="91446" marR="91446" marT="45737" marB="4573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762277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尼罗河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en-US" altLang="zh-CN" sz="2000" b="1" dirty="0">
                        <a:solidFill>
                          <a:srgbClr val="111111"/>
                        </a:solidFill>
                      </a:endParaRPr>
                    </a:p>
                    <a:p>
                      <a:pPr marL="0" lvl="0" indent="0">
                        <a:buNone/>
                      </a:pPr>
                      <a:endParaRPr lang="en-US" altLang="zh-CN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762277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000" b="1" dirty="0">
                          <a:solidFill>
                            <a:srgbClr val="11111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刚果河</a:t>
                      </a: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en-US" altLang="zh-CN" sz="2000" b="1" dirty="0">
                        <a:solidFill>
                          <a:srgbClr val="111111"/>
                        </a:solidFill>
                      </a:endParaRPr>
                    </a:p>
                    <a:p>
                      <a:pPr marL="0" lvl="0" indent="0">
                        <a:buNone/>
                      </a:pPr>
                      <a:endParaRPr lang="en-US" altLang="zh-CN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zh-CN" altLang="en-US" sz="2000" b="1" dirty="0">
                        <a:solidFill>
                          <a:srgbClr val="111111"/>
                        </a:solidFill>
                      </a:endParaRPr>
                    </a:p>
                  </a:txBody>
                  <a:tcPr marL="91446" marR="91446" marT="45737" marB="4573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pSp>
        <p:nvGrpSpPr>
          <p:cNvPr id="42028" name="组合 7"/>
          <p:cNvGrpSpPr>
            <a:grpSpLocks/>
          </p:cNvGrpSpPr>
          <p:nvPr/>
        </p:nvGrpSpPr>
        <p:grpSpPr bwMode="auto">
          <a:xfrm>
            <a:off x="730250" y="739775"/>
            <a:ext cx="4129088" cy="3798888"/>
            <a:chOff x="7405" y="425"/>
            <a:chExt cx="6960" cy="6530"/>
          </a:xfrm>
        </p:grpSpPr>
        <p:pic>
          <p:nvPicPr>
            <p:cNvPr id="42029" name="图片 282627" descr="6-24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lum contrast="-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5" y="425"/>
              <a:ext cx="6960" cy="65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任意多边形 3"/>
            <p:cNvSpPr/>
            <p:nvPr/>
          </p:nvSpPr>
          <p:spPr>
            <a:xfrm>
              <a:off x="12077" y="905"/>
              <a:ext cx="321" cy="3345"/>
            </a:xfrm>
            <a:custGeom>
              <a:avLst/>
              <a:gdLst>
                <a:gd name="connisteX0" fmla="*/ 3866 w 299342"/>
                <a:gd name="connsiteY0" fmla="*/ 2038350 h 2038350"/>
                <a:gd name="connisteX1" fmla="*/ 13391 w 299342"/>
                <a:gd name="connsiteY1" fmla="*/ 1885950 h 2038350"/>
                <a:gd name="connisteX2" fmla="*/ 118166 w 299342"/>
                <a:gd name="connsiteY2" fmla="*/ 1752600 h 2038350"/>
                <a:gd name="connisteX3" fmla="*/ 184841 w 299342"/>
                <a:gd name="connsiteY3" fmla="*/ 1638300 h 2038350"/>
                <a:gd name="connisteX4" fmla="*/ 80066 w 299342"/>
                <a:gd name="connsiteY4" fmla="*/ 1400175 h 2038350"/>
                <a:gd name="connisteX5" fmla="*/ 108641 w 299342"/>
                <a:gd name="connsiteY5" fmla="*/ 1343025 h 2038350"/>
                <a:gd name="connisteX6" fmla="*/ 203891 w 299342"/>
                <a:gd name="connsiteY6" fmla="*/ 1343025 h 2038350"/>
                <a:gd name="connisteX7" fmla="*/ 222941 w 299342"/>
                <a:gd name="connsiteY7" fmla="*/ 1181100 h 2038350"/>
                <a:gd name="connisteX8" fmla="*/ 194366 w 299342"/>
                <a:gd name="connsiteY8" fmla="*/ 1038225 h 2038350"/>
                <a:gd name="connisteX9" fmla="*/ 213416 w 299342"/>
                <a:gd name="connsiteY9" fmla="*/ 933450 h 2038350"/>
                <a:gd name="connisteX10" fmla="*/ 299141 w 299342"/>
                <a:gd name="connsiteY10" fmla="*/ 847725 h 2038350"/>
                <a:gd name="connisteX11" fmla="*/ 232466 w 299342"/>
                <a:gd name="connsiteY11" fmla="*/ 742950 h 2038350"/>
                <a:gd name="connisteX12" fmla="*/ 203891 w 299342"/>
                <a:gd name="connsiteY12" fmla="*/ 695325 h 2038350"/>
                <a:gd name="connisteX13" fmla="*/ 80066 w 299342"/>
                <a:gd name="connsiteY13" fmla="*/ 838200 h 2038350"/>
                <a:gd name="connisteX14" fmla="*/ 61016 w 299342"/>
                <a:gd name="connsiteY14" fmla="*/ 762000 h 2038350"/>
                <a:gd name="connisteX15" fmla="*/ 61016 w 299342"/>
                <a:gd name="connsiteY15" fmla="*/ 666750 h 2038350"/>
                <a:gd name="connisteX16" fmla="*/ 51491 w 299342"/>
                <a:gd name="connsiteY16" fmla="*/ 600075 h 2038350"/>
                <a:gd name="connisteX17" fmla="*/ 203891 w 299342"/>
                <a:gd name="connsiteY17" fmla="*/ 457200 h 2038350"/>
                <a:gd name="connisteX18" fmla="*/ 184841 w 299342"/>
                <a:gd name="connsiteY18" fmla="*/ 361950 h 2038350"/>
                <a:gd name="connisteX19" fmla="*/ 89591 w 299342"/>
                <a:gd name="connsiteY19" fmla="*/ 257175 h 2038350"/>
                <a:gd name="connisteX20" fmla="*/ 99116 w 299342"/>
                <a:gd name="connsiteY20" fmla="*/ 133350 h 2038350"/>
                <a:gd name="connisteX21" fmla="*/ 99116 w 299342"/>
                <a:gd name="connsiteY21" fmla="*/ 38100 h 2038350"/>
                <a:gd name="connisteX22" fmla="*/ 80066 w 299342"/>
                <a:gd name="connsiteY22" fmla="*/ 0 h 203835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  <a:cxn ang="0">
                  <a:pos x="connisteX16" y="connsiteY16"/>
                </a:cxn>
                <a:cxn ang="0">
                  <a:pos x="connisteX17" y="connsiteY17"/>
                </a:cxn>
                <a:cxn ang="0">
                  <a:pos x="connisteX18" y="connsiteY18"/>
                </a:cxn>
                <a:cxn ang="0">
                  <a:pos x="connisteX19" y="connsiteY19"/>
                </a:cxn>
                <a:cxn ang="0">
                  <a:pos x="connisteX20" y="connsiteY20"/>
                </a:cxn>
                <a:cxn ang="0">
                  <a:pos x="connisteX21" y="connsiteY21"/>
                </a:cxn>
                <a:cxn ang="0">
                  <a:pos x="connisteX22" y="connsiteY22"/>
                </a:cxn>
              </a:cxnLst>
              <a:rect l="l" t="t" r="r" b="b"/>
              <a:pathLst>
                <a:path w="299342" h="2038350">
                  <a:moveTo>
                    <a:pt x="3866" y="2038350"/>
                  </a:moveTo>
                  <a:cubicBezTo>
                    <a:pt x="3866" y="2010410"/>
                    <a:pt x="-9469" y="1943100"/>
                    <a:pt x="13391" y="1885950"/>
                  </a:cubicBezTo>
                  <a:cubicBezTo>
                    <a:pt x="36251" y="1828800"/>
                    <a:pt x="83876" y="1802130"/>
                    <a:pt x="118166" y="1752600"/>
                  </a:cubicBezTo>
                  <a:cubicBezTo>
                    <a:pt x="152456" y="1703070"/>
                    <a:pt x="192461" y="1708785"/>
                    <a:pt x="184841" y="1638300"/>
                  </a:cubicBezTo>
                  <a:cubicBezTo>
                    <a:pt x="177221" y="1567815"/>
                    <a:pt x="95306" y="1459230"/>
                    <a:pt x="80066" y="1400175"/>
                  </a:cubicBezTo>
                  <a:cubicBezTo>
                    <a:pt x="64826" y="1341120"/>
                    <a:pt x="83876" y="1354455"/>
                    <a:pt x="108641" y="1343025"/>
                  </a:cubicBezTo>
                  <a:cubicBezTo>
                    <a:pt x="133406" y="1331595"/>
                    <a:pt x="181031" y="1375410"/>
                    <a:pt x="203891" y="1343025"/>
                  </a:cubicBezTo>
                  <a:cubicBezTo>
                    <a:pt x="226751" y="1310640"/>
                    <a:pt x="224846" y="1242060"/>
                    <a:pt x="222941" y="1181100"/>
                  </a:cubicBezTo>
                  <a:cubicBezTo>
                    <a:pt x="221036" y="1120140"/>
                    <a:pt x="196271" y="1087755"/>
                    <a:pt x="194366" y="1038225"/>
                  </a:cubicBezTo>
                  <a:cubicBezTo>
                    <a:pt x="192461" y="988695"/>
                    <a:pt x="192461" y="971550"/>
                    <a:pt x="213416" y="933450"/>
                  </a:cubicBezTo>
                  <a:cubicBezTo>
                    <a:pt x="234371" y="895350"/>
                    <a:pt x="295331" y="885825"/>
                    <a:pt x="299141" y="847725"/>
                  </a:cubicBezTo>
                  <a:cubicBezTo>
                    <a:pt x="302951" y="809625"/>
                    <a:pt x="251516" y="773430"/>
                    <a:pt x="232466" y="742950"/>
                  </a:cubicBezTo>
                  <a:cubicBezTo>
                    <a:pt x="213416" y="712470"/>
                    <a:pt x="234371" y="676275"/>
                    <a:pt x="203891" y="695325"/>
                  </a:cubicBezTo>
                  <a:cubicBezTo>
                    <a:pt x="173411" y="714375"/>
                    <a:pt x="108641" y="824865"/>
                    <a:pt x="80066" y="838200"/>
                  </a:cubicBezTo>
                  <a:cubicBezTo>
                    <a:pt x="51491" y="851535"/>
                    <a:pt x="64826" y="796290"/>
                    <a:pt x="61016" y="762000"/>
                  </a:cubicBezTo>
                  <a:cubicBezTo>
                    <a:pt x="57206" y="727710"/>
                    <a:pt x="62921" y="699135"/>
                    <a:pt x="61016" y="666750"/>
                  </a:cubicBezTo>
                  <a:cubicBezTo>
                    <a:pt x="59111" y="634365"/>
                    <a:pt x="22916" y="641985"/>
                    <a:pt x="51491" y="600075"/>
                  </a:cubicBezTo>
                  <a:cubicBezTo>
                    <a:pt x="80066" y="558165"/>
                    <a:pt x="177221" y="504825"/>
                    <a:pt x="203891" y="457200"/>
                  </a:cubicBezTo>
                  <a:cubicBezTo>
                    <a:pt x="230561" y="409575"/>
                    <a:pt x="207701" y="401955"/>
                    <a:pt x="184841" y="361950"/>
                  </a:cubicBezTo>
                  <a:cubicBezTo>
                    <a:pt x="161981" y="321945"/>
                    <a:pt x="106736" y="302895"/>
                    <a:pt x="89591" y="257175"/>
                  </a:cubicBezTo>
                  <a:cubicBezTo>
                    <a:pt x="72446" y="211455"/>
                    <a:pt x="97211" y="177165"/>
                    <a:pt x="99116" y="133350"/>
                  </a:cubicBezTo>
                  <a:cubicBezTo>
                    <a:pt x="101021" y="89535"/>
                    <a:pt x="102926" y="64770"/>
                    <a:pt x="99116" y="38100"/>
                  </a:cubicBezTo>
                  <a:cubicBezTo>
                    <a:pt x="95306" y="11430"/>
                    <a:pt x="83876" y="5715"/>
                    <a:pt x="80066" y="0"/>
                  </a:cubicBezTo>
                </a:path>
              </a:pathLst>
            </a:cu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noProof="1">
                <a:solidFill>
                  <a:srgbClr val="FFFFFF"/>
                </a:solidFill>
              </a:endParaRPr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10474" y="3506"/>
              <a:ext cx="1742" cy="1274"/>
            </a:xfrm>
            <a:custGeom>
              <a:avLst/>
              <a:gdLst>
                <a:gd name="connisteX0" fmla="*/ 1095375 w 1106220"/>
                <a:gd name="connsiteY0" fmla="*/ 687688 h 807729"/>
                <a:gd name="connisteX1" fmla="*/ 1085850 w 1106220"/>
                <a:gd name="connsiteY1" fmla="*/ 792463 h 807729"/>
                <a:gd name="connisteX2" fmla="*/ 904875 w 1106220"/>
                <a:gd name="connsiteY2" fmla="*/ 782938 h 807729"/>
                <a:gd name="connisteX3" fmla="*/ 962025 w 1106220"/>
                <a:gd name="connsiteY3" fmla="*/ 621013 h 807729"/>
                <a:gd name="connisteX4" fmla="*/ 847725 w 1106220"/>
                <a:gd name="connsiteY4" fmla="*/ 525763 h 807729"/>
                <a:gd name="connisteX5" fmla="*/ 857250 w 1106220"/>
                <a:gd name="connsiteY5" fmla="*/ 382888 h 807729"/>
                <a:gd name="connisteX6" fmla="*/ 771525 w 1106220"/>
                <a:gd name="connsiteY6" fmla="*/ 344788 h 807729"/>
                <a:gd name="connisteX7" fmla="*/ 771525 w 1106220"/>
                <a:gd name="connsiteY7" fmla="*/ 144763 h 807729"/>
                <a:gd name="connisteX8" fmla="*/ 685800 w 1106220"/>
                <a:gd name="connsiteY8" fmla="*/ 39988 h 807729"/>
                <a:gd name="connisteX9" fmla="*/ 561975 w 1106220"/>
                <a:gd name="connsiteY9" fmla="*/ 1888 h 807729"/>
                <a:gd name="connisteX10" fmla="*/ 390525 w 1106220"/>
                <a:gd name="connsiteY10" fmla="*/ 20938 h 807729"/>
                <a:gd name="connisteX11" fmla="*/ 333375 w 1106220"/>
                <a:gd name="connsiteY11" fmla="*/ 116188 h 807729"/>
                <a:gd name="connisteX12" fmla="*/ 276225 w 1106220"/>
                <a:gd name="connsiteY12" fmla="*/ 192388 h 807729"/>
                <a:gd name="connisteX13" fmla="*/ 228600 w 1106220"/>
                <a:gd name="connsiteY13" fmla="*/ 325738 h 807729"/>
                <a:gd name="connisteX14" fmla="*/ 47625 w 1106220"/>
                <a:gd name="connsiteY14" fmla="*/ 430513 h 807729"/>
                <a:gd name="connisteX15" fmla="*/ 0 w 1106220"/>
                <a:gd name="connsiteY15" fmla="*/ 478138 h 807729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</a:cxnLst>
              <a:rect l="l" t="t" r="r" b="b"/>
              <a:pathLst>
                <a:path w="1106220" h="807729">
                  <a:moveTo>
                    <a:pt x="1095375" y="687689"/>
                  </a:moveTo>
                  <a:cubicBezTo>
                    <a:pt x="1097280" y="708644"/>
                    <a:pt x="1123950" y="773414"/>
                    <a:pt x="1085850" y="792464"/>
                  </a:cubicBezTo>
                  <a:cubicBezTo>
                    <a:pt x="1047750" y="811514"/>
                    <a:pt x="929640" y="817229"/>
                    <a:pt x="904875" y="782939"/>
                  </a:cubicBezTo>
                  <a:cubicBezTo>
                    <a:pt x="880110" y="748649"/>
                    <a:pt x="973455" y="672449"/>
                    <a:pt x="962025" y="621014"/>
                  </a:cubicBezTo>
                  <a:cubicBezTo>
                    <a:pt x="950595" y="569579"/>
                    <a:pt x="868680" y="573389"/>
                    <a:pt x="847725" y="525764"/>
                  </a:cubicBezTo>
                  <a:cubicBezTo>
                    <a:pt x="826770" y="478139"/>
                    <a:pt x="872490" y="419084"/>
                    <a:pt x="857250" y="382889"/>
                  </a:cubicBezTo>
                  <a:cubicBezTo>
                    <a:pt x="842010" y="346694"/>
                    <a:pt x="788670" y="392414"/>
                    <a:pt x="771525" y="344789"/>
                  </a:cubicBezTo>
                  <a:cubicBezTo>
                    <a:pt x="754380" y="297164"/>
                    <a:pt x="788670" y="205724"/>
                    <a:pt x="771525" y="144764"/>
                  </a:cubicBezTo>
                  <a:cubicBezTo>
                    <a:pt x="754380" y="83804"/>
                    <a:pt x="727710" y="68564"/>
                    <a:pt x="685800" y="39989"/>
                  </a:cubicBezTo>
                  <a:cubicBezTo>
                    <a:pt x="643890" y="11414"/>
                    <a:pt x="621030" y="5699"/>
                    <a:pt x="561975" y="1889"/>
                  </a:cubicBezTo>
                  <a:cubicBezTo>
                    <a:pt x="502920" y="-1921"/>
                    <a:pt x="436245" y="-1921"/>
                    <a:pt x="390525" y="20939"/>
                  </a:cubicBezTo>
                  <a:cubicBezTo>
                    <a:pt x="344805" y="43799"/>
                    <a:pt x="356235" y="81899"/>
                    <a:pt x="333375" y="116189"/>
                  </a:cubicBezTo>
                  <a:cubicBezTo>
                    <a:pt x="310515" y="150479"/>
                    <a:pt x="297180" y="150479"/>
                    <a:pt x="276225" y="192389"/>
                  </a:cubicBezTo>
                  <a:cubicBezTo>
                    <a:pt x="255270" y="234299"/>
                    <a:pt x="274320" y="278114"/>
                    <a:pt x="228600" y="325739"/>
                  </a:cubicBezTo>
                  <a:cubicBezTo>
                    <a:pt x="182880" y="373364"/>
                    <a:pt x="93345" y="400034"/>
                    <a:pt x="47625" y="430514"/>
                  </a:cubicBezTo>
                  <a:cubicBezTo>
                    <a:pt x="1905" y="460994"/>
                    <a:pt x="5715" y="470519"/>
                    <a:pt x="0" y="478139"/>
                  </a:cubicBezTo>
                </a:path>
              </a:pathLst>
            </a:cu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noProof="1">
                <a:solidFill>
                  <a:srgbClr val="FFFFFF"/>
                </a:solidFill>
              </a:endParaRPr>
            </a:p>
          </p:txBody>
        </p:sp>
      </p:grpSp>
      <p:grpSp>
        <p:nvGrpSpPr>
          <p:cNvPr id="42032" name="组合 6"/>
          <p:cNvGrpSpPr>
            <a:grpSpLocks/>
          </p:cNvGrpSpPr>
          <p:nvPr/>
        </p:nvGrpSpPr>
        <p:grpSpPr bwMode="auto">
          <a:xfrm>
            <a:off x="4900613" y="79375"/>
            <a:ext cx="4137025" cy="4078288"/>
            <a:chOff x="5277" y="1341"/>
            <a:chExt cx="6515" cy="6421"/>
          </a:xfrm>
        </p:grpSpPr>
        <p:pic>
          <p:nvPicPr>
            <p:cNvPr id="42033" name="图片 247814" descr="6-1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7" y="1341"/>
              <a:ext cx="6515" cy="6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任意多边形 2"/>
            <p:cNvSpPr/>
            <p:nvPr/>
          </p:nvSpPr>
          <p:spPr>
            <a:xfrm>
              <a:off x="9512" y="1863"/>
              <a:ext cx="452" cy="2842"/>
            </a:xfrm>
            <a:custGeom>
              <a:avLst/>
              <a:gdLst>
                <a:gd name="connisteX0" fmla="*/ 3866 w 299342"/>
                <a:gd name="connsiteY0" fmla="*/ 2038350 h 2038350"/>
                <a:gd name="connisteX1" fmla="*/ 13391 w 299342"/>
                <a:gd name="connsiteY1" fmla="*/ 1885950 h 2038350"/>
                <a:gd name="connisteX2" fmla="*/ 118166 w 299342"/>
                <a:gd name="connsiteY2" fmla="*/ 1752600 h 2038350"/>
                <a:gd name="connisteX3" fmla="*/ 184841 w 299342"/>
                <a:gd name="connsiteY3" fmla="*/ 1638300 h 2038350"/>
                <a:gd name="connisteX4" fmla="*/ 80066 w 299342"/>
                <a:gd name="connsiteY4" fmla="*/ 1400175 h 2038350"/>
                <a:gd name="connisteX5" fmla="*/ 108641 w 299342"/>
                <a:gd name="connsiteY5" fmla="*/ 1343025 h 2038350"/>
                <a:gd name="connisteX6" fmla="*/ 203891 w 299342"/>
                <a:gd name="connsiteY6" fmla="*/ 1343025 h 2038350"/>
                <a:gd name="connisteX7" fmla="*/ 222941 w 299342"/>
                <a:gd name="connsiteY7" fmla="*/ 1181100 h 2038350"/>
                <a:gd name="connisteX8" fmla="*/ 194366 w 299342"/>
                <a:gd name="connsiteY8" fmla="*/ 1038225 h 2038350"/>
                <a:gd name="connisteX9" fmla="*/ 213416 w 299342"/>
                <a:gd name="connsiteY9" fmla="*/ 933450 h 2038350"/>
                <a:gd name="connisteX10" fmla="*/ 299141 w 299342"/>
                <a:gd name="connsiteY10" fmla="*/ 847725 h 2038350"/>
                <a:gd name="connisteX11" fmla="*/ 232466 w 299342"/>
                <a:gd name="connsiteY11" fmla="*/ 742950 h 2038350"/>
                <a:gd name="connisteX12" fmla="*/ 203891 w 299342"/>
                <a:gd name="connsiteY12" fmla="*/ 695325 h 2038350"/>
                <a:gd name="connisteX13" fmla="*/ 80066 w 299342"/>
                <a:gd name="connsiteY13" fmla="*/ 838200 h 2038350"/>
                <a:gd name="connisteX14" fmla="*/ 61016 w 299342"/>
                <a:gd name="connsiteY14" fmla="*/ 762000 h 2038350"/>
                <a:gd name="connisteX15" fmla="*/ 61016 w 299342"/>
                <a:gd name="connsiteY15" fmla="*/ 666750 h 2038350"/>
                <a:gd name="connisteX16" fmla="*/ 51491 w 299342"/>
                <a:gd name="connsiteY16" fmla="*/ 600075 h 2038350"/>
                <a:gd name="connisteX17" fmla="*/ 203891 w 299342"/>
                <a:gd name="connsiteY17" fmla="*/ 457200 h 2038350"/>
                <a:gd name="connisteX18" fmla="*/ 184841 w 299342"/>
                <a:gd name="connsiteY18" fmla="*/ 361950 h 2038350"/>
                <a:gd name="connisteX19" fmla="*/ 89591 w 299342"/>
                <a:gd name="connsiteY19" fmla="*/ 257175 h 2038350"/>
                <a:gd name="connisteX20" fmla="*/ 99116 w 299342"/>
                <a:gd name="connsiteY20" fmla="*/ 133350 h 2038350"/>
                <a:gd name="connisteX21" fmla="*/ 99116 w 299342"/>
                <a:gd name="connsiteY21" fmla="*/ 38100 h 2038350"/>
                <a:gd name="connisteX22" fmla="*/ 80066 w 299342"/>
                <a:gd name="connsiteY22" fmla="*/ 0 h 203835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  <a:cxn ang="0">
                  <a:pos x="connisteX16" y="connsiteY16"/>
                </a:cxn>
                <a:cxn ang="0">
                  <a:pos x="connisteX17" y="connsiteY17"/>
                </a:cxn>
                <a:cxn ang="0">
                  <a:pos x="connisteX18" y="connsiteY18"/>
                </a:cxn>
                <a:cxn ang="0">
                  <a:pos x="connisteX19" y="connsiteY19"/>
                </a:cxn>
                <a:cxn ang="0">
                  <a:pos x="connisteX20" y="connsiteY20"/>
                </a:cxn>
                <a:cxn ang="0">
                  <a:pos x="connisteX21" y="connsiteY21"/>
                </a:cxn>
                <a:cxn ang="0">
                  <a:pos x="connisteX22" y="connsiteY22"/>
                </a:cxn>
              </a:cxnLst>
              <a:rect l="l" t="t" r="r" b="b"/>
              <a:pathLst>
                <a:path w="299342" h="2038350">
                  <a:moveTo>
                    <a:pt x="3866" y="2038350"/>
                  </a:moveTo>
                  <a:cubicBezTo>
                    <a:pt x="3866" y="2010410"/>
                    <a:pt x="-9469" y="1943100"/>
                    <a:pt x="13391" y="1885950"/>
                  </a:cubicBezTo>
                  <a:cubicBezTo>
                    <a:pt x="36251" y="1828800"/>
                    <a:pt x="83876" y="1802130"/>
                    <a:pt x="118166" y="1752600"/>
                  </a:cubicBezTo>
                  <a:cubicBezTo>
                    <a:pt x="152456" y="1703070"/>
                    <a:pt x="192461" y="1708785"/>
                    <a:pt x="184841" y="1638300"/>
                  </a:cubicBezTo>
                  <a:cubicBezTo>
                    <a:pt x="177221" y="1567815"/>
                    <a:pt x="95306" y="1459230"/>
                    <a:pt x="80066" y="1400175"/>
                  </a:cubicBezTo>
                  <a:cubicBezTo>
                    <a:pt x="64826" y="1341120"/>
                    <a:pt x="83876" y="1354455"/>
                    <a:pt x="108641" y="1343025"/>
                  </a:cubicBezTo>
                  <a:cubicBezTo>
                    <a:pt x="133406" y="1331595"/>
                    <a:pt x="181031" y="1375410"/>
                    <a:pt x="203891" y="1343025"/>
                  </a:cubicBezTo>
                  <a:cubicBezTo>
                    <a:pt x="226751" y="1310640"/>
                    <a:pt x="224846" y="1242060"/>
                    <a:pt x="222941" y="1181100"/>
                  </a:cubicBezTo>
                  <a:cubicBezTo>
                    <a:pt x="221036" y="1120140"/>
                    <a:pt x="196271" y="1087755"/>
                    <a:pt x="194366" y="1038225"/>
                  </a:cubicBezTo>
                  <a:cubicBezTo>
                    <a:pt x="192461" y="988695"/>
                    <a:pt x="192461" y="971550"/>
                    <a:pt x="213416" y="933450"/>
                  </a:cubicBezTo>
                  <a:cubicBezTo>
                    <a:pt x="234371" y="895350"/>
                    <a:pt x="295331" y="885825"/>
                    <a:pt x="299141" y="847725"/>
                  </a:cubicBezTo>
                  <a:cubicBezTo>
                    <a:pt x="302951" y="809625"/>
                    <a:pt x="251516" y="773430"/>
                    <a:pt x="232466" y="742950"/>
                  </a:cubicBezTo>
                  <a:cubicBezTo>
                    <a:pt x="213416" y="712470"/>
                    <a:pt x="234371" y="676275"/>
                    <a:pt x="203891" y="695325"/>
                  </a:cubicBezTo>
                  <a:cubicBezTo>
                    <a:pt x="173411" y="714375"/>
                    <a:pt x="108641" y="824865"/>
                    <a:pt x="80066" y="838200"/>
                  </a:cubicBezTo>
                  <a:cubicBezTo>
                    <a:pt x="51491" y="851535"/>
                    <a:pt x="64826" y="796290"/>
                    <a:pt x="61016" y="762000"/>
                  </a:cubicBezTo>
                  <a:cubicBezTo>
                    <a:pt x="57206" y="727710"/>
                    <a:pt x="62921" y="699135"/>
                    <a:pt x="61016" y="666750"/>
                  </a:cubicBezTo>
                  <a:cubicBezTo>
                    <a:pt x="59111" y="634365"/>
                    <a:pt x="22916" y="641985"/>
                    <a:pt x="51491" y="600075"/>
                  </a:cubicBezTo>
                  <a:cubicBezTo>
                    <a:pt x="80066" y="558165"/>
                    <a:pt x="177221" y="504825"/>
                    <a:pt x="203891" y="457200"/>
                  </a:cubicBezTo>
                  <a:cubicBezTo>
                    <a:pt x="230561" y="409575"/>
                    <a:pt x="207701" y="401955"/>
                    <a:pt x="184841" y="361950"/>
                  </a:cubicBezTo>
                  <a:cubicBezTo>
                    <a:pt x="161981" y="321945"/>
                    <a:pt x="106736" y="302895"/>
                    <a:pt x="89591" y="257175"/>
                  </a:cubicBezTo>
                  <a:cubicBezTo>
                    <a:pt x="72446" y="211455"/>
                    <a:pt x="97211" y="177165"/>
                    <a:pt x="99116" y="133350"/>
                  </a:cubicBezTo>
                  <a:cubicBezTo>
                    <a:pt x="101021" y="89535"/>
                    <a:pt x="102926" y="64770"/>
                    <a:pt x="99116" y="38100"/>
                  </a:cubicBezTo>
                  <a:cubicBezTo>
                    <a:pt x="95306" y="11430"/>
                    <a:pt x="83876" y="5715"/>
                    <a:pt x="80066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noProof="1">
                <a:solidFill>
                  <a:srgbClr val="FFFFFF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8009" y="4385"/>
              <a:ext cx="1740" cy="1272"/>
            </a:xfrm>
            <a:custGeom>
              <a:avLst/>
              <a:gdLst>
                <a:gd name="connisteX0" fmla="*/ 1095375 w 1106220"/>
                <a:gd name="connsiteY0" fmla="*/ 687688 h 807729"/>
                <a:gd name="connisteX1" fmla="*/ 1085850 w 1106220"/>
                <a:gd name="connsiteY1" fmla="*/ 792463 h 807729"/>
                <a:gd name="connisteX2" fmla="*/ 904875 w 1106220"/>
                <a:gd name="connsiteY2" fmla="*/ 782938 h 807729"/>
                <a:gd name="connisteX3" fmla="*/ 962025 w 1106220"/>
                <a:gd name="connsiteY3" fmla="*/ 621013 h 807729"/>
                <a:gd name="connisteX4" fmla="*/ 847725 w 1106220"/>
                <a:gd name="connsiteY4" fmla="*/ 525763 h 807729"/>
                <a:gd name="connisteX5" fmla="*/ 857250 w 1106220"/>
                <a:gd name="connsiteY5" fmla="*/ 382888 h 807729"/>
                <a:gd name="connisteX6" fmla="*/ 771525 w 1106220"/>
                <a:gd name="connsiteY6" fmla="*/ 344788 h 807729"/>
                <a:gd name="connisteX7" fmla="*/ 771525 w 1106220"/>
                <a:gd name="connsiteY7" fmla="*/ 144763 h 807729"/>
                <a:gd name="connisteX8" fmla="*/ 685800 w 1106220"/>
                <a:gd name="connsiteY8" fmla="*/ 39988 h 807729"/>
                <a:gd name="connisteX9" fmla="*/ 561975 w 1106220"/>
                <a:gd name="connsiteY9" fmla="*/ 1888 h 807729"/>
                <a:gd name="connisteX10" fmla="*/ 390525 w 1106220"/>
                <a:gd name="connsiteY10" fmla="*/ 20938 h 807729"/>
                <a:gd name="connisteX11" fmla="*/ 333375 w 1106220"/>
                <a:gd name="connsiteY11" fmla="*/ 116188 h 807729"/>
                <a:gd name="connisteX12" fmla="*/ 276225 w 1106220"/>
                <a:gd name="connsiteY12" fmla="*/ 192388 h 807729"/>
                <a:gd name="connisteX13" fmla="*/ 228600 w 1106220"/>
                <a:gd name="connsiteY13" fmla="*/ 325738 h 807729"/>
                <a:gd name="connisteX14" fmla="*/ 47625 w 1106220"/>
                <a:gd name="connsiteY14" fmla="*/ 430513 h 807729"/>
                <a:gd name="connisteX15" fmla="*/ 0 w 1106220"/>
                <a:gd name="connsiteY15" fmla="*/ 478138 h 807729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</a:cxnLst>
              <a:rect l="l" t="t" r="r" b="b"/>
              <a:pathLst>
                <a:path w="1106220" h="807729">
                  <a:moveTo>
                    <a:pt x="1095375" y="687689"/>
                  </a:moveTo>
                  <a:cubicBezTo>
                    <a:pt x="1097280" y="708644"/>
                    <a:pt x="1123950" y="773414"/>
                    <a:pt x="1085850" y="792464"/>
                  </a:cubicBezTo>
                  <a:cubicBezTo>
                    <a:pt x="1047750" y="811514"/>
                    <a:pt x="929640" y="817229"/>
                    <a:pt x="904875" y="782939"/>
                  </a:cubicBezTo>
                  <a:cubicBezTo>
                    <a:pt x="880110" y="748649"/>
                    <a:pt x="973455" y="672449"/>
                    <a:pt x="962025" y="621014"/>
                  </a:cubicBezTo>
                  <a:cubicBezTo>
                    <a:pt x="950595" y="569579"/>
                    <a:pt x="868680" y="573389"/>
                    <a:pt x="847725" y="525764"/>
                  </a:cubicBezTo>
                  <a:cubicBezTo>
                    <a:pt x="826770" y="478139"/>
                    <a:pt x="872490" y="419084"/>
                    <a:pt x="857250" y="382889"/>
                  </a:cubicBezTo>
                  <a:cubicBezTo>
                    <a:pt x="842010" y="346694"/>
                    <a:pt x="788670" y="392414"/>
                    <a:pt x="771525" y="344789"/>
                  </a:cubicBezTo>
                  <a:cubicBezTo>
                    <a:pt x="754380" y="297164"/>
                    <a:pt x="788670" y="205724"/>
                    <a:pt x="771525" y="144764"/>
                  </a:cubicBezTo>
                  <a:cubicBezTo>
                    <a:pt x="754380" y="83804"/>
                    <a:pt x="727710" y="68564"/>
                    <a:pt x="685800" y="39989"/>
                  </a:cubicBezTo>
                  <a:cubicBezTo>
                    <a:pt x="643890" y="11414"/>
                    <a:pt x="621030" y="5699"/>
                    <a:pt x="561975" y="1889"/>
                  </a:cubicBezTo>
                  <a:cubicBezTo>
                    <a:pt x="502920" y="-1921"/>
                    <a:pt x="436245" y="-1921"/>
                    <a:pt x="390525" y="20939"/>
                  </a:cubicBezTo>
                  <a:cubicBezTo>
                    <a:pt x="344805" y="43799"/>
                    <a:pt x="356235" y="81899"/>
                    <a:pt x="333375" y="116189"/>
                  </a:cubicBezTo>
                  <a:cubicBezTo>
                    <a:pt x="310515" y="150479"/>
                    <a:pt x="297180" y="150479"/>
                    <a:pt x="276225" y="192389"/>
                  </a:cubicBezTo>
                  <a:cubicBezTo>
                    <a:pt x="255270" y="234299"/>
                    <a:pt x="274320" y="278114"/>
                    <a:pt x="228600" y="325739"/>
                  </a:cubicBezTo>
                  <a:cubicBezTo>
                    <a:pt x="182880" y="373364"/>
                    <a:pt x="93345" y="400034"/>
                    <a:pt x="47625" y="430514"/>
                  </a:cubicBezTo>
                  <a:cubicBezTo>
                    <a:pt x="1905" y="460994"/>
                    <a:pt x="5715" y="470519"/>
                    <a:pt x="0" y="478139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noProof="1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274783" name="表格 274782"/>
          <p:cNvGraphicFramePr/>
          <p:nvPr/>
        </p:nvGraphicFramePr>
        <p:xfrm>
          <a:off x="942975" y="5168900"/>
          <a:ext cx="8094664" cy="927100"/>
        </p:xfrm>
        <a:graphic>
          <a:graphicData uri="http://schemas.openxmlformats.org/drawingml/2006/table">
            <a:tbl>
              <a:tblPr/>
              <a:tblGrid>
                <a:gridCol w="877536"/>
                <a:gridCol w="1258521"/>
                <a:gridCol w="2098593"/>
                <a:gridCol w="1516956"/>
                <a:gridCol w="810228"/>
                <a:gridCol w="626720"/>
                <a:gridCol w="906110"/>
              </a:tblGrid>
              <a:tr h="9271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自南</a:t>
                      </a:r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向北</a:t>
                      </a:r>
                    </a:p>
                  </a:txBody>
                  <a:tcPr marL="91436" marR="91436" anchor="ctr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地中海</a:t>
                      </a:r>
                    </a:p>
                  </a:txBody>
                  <a:tcPr marL="91436" marR="91436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热带草原和热带沙漠气候</a:t>
                      </a:r>
                    </a:p>
                  </a:txBody>
                  <a:tcPr marL="91436" marR="91436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撒哈拉沙漠</a:t>
                      </a:r>
                    </a:p>
                  </a:txBody>
                  <a:tcPr marL="91436" marR="91436" anchor="ctr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少</a:t>
                      </a:r>
                    </a:p>
                  </a:txBody>
                  <a:tcPr marL="91436" marR="91436" anchor="ctr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</a:t>
                      </a:r>
                    </a:p>
                  </a:txBody>
                  <a:tcPr marL="91436" marR="91436" anchor="ctr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</a:p>
                  </a:txBody>
                  <a:tcPr marL="91436" marR="91436" anchor="ctr">
                    <a:lnL>
                      <a:noFill/>
                    </a:lnL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942975" y="5957888"/>
          <a:ext cx="8094664" cy="917575"/>
        </p:xfrm>
        <a:graphic>
          <a:graphicData uri="http://schemas.openxmlformats.org/drawingml/2006/table">
            <a:tbl>
              <a:tblPr/>
              <a:tblGrid>
                <a:gridCol w="877536"/>
                <a:gridCol w="1258521"/>
                <a:gridCol w="2098593"/>
                <a:gridCol w="1516956"/>
                <a:gridCol w="810228"/>
                <a:gridCol w="626720"/>
                <a:gridCol w="906110"/>
              </a:tblGrid>
              <a:tr h="91757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自东</a:t>
                      </a:r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向西</a:t>
                      </a:r>
                    </a:p>
                  </a:txBody>
                  <a:tcPr marL="91436" marR="91436" marT="45752" marB="45752" anchor="ctr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大西洋</a:t>
                      </a:r>
                    </a:p>
                  </a:txBody>
                  <a:tcPr marL="91436" marR="91436" marT="45752" marB="457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热带雨林气候</a:t>
                      </a:r>
                    </a:p>
                  </a:txBody>
                  <a:tcPr marL="91436" marR="91436" marT="45752" marB="45752" anchor="ctr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刚果盆地</a:t>
                      </a:r>
                    </a:p>
                  </a:txBody>
                  <a:tcPr marL="91436" marR="91436" marT="45752" marB="45752" anchor="ctr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</a:t>
                      </a:r>
                    </a:p>
                  </a:txBody>
                  <a:tcPr marL="91436" marR="91436" marT="45752" marB="45752" anchor="ctr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</a:p>
                  </a:txBody>
                  <a:tcPr marL="91436" marR="91436" marT="45752" marB="45752" anchor="ctr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较小</a:t>
                      </a:r>
                    </a:p>
                  </a:txBody>
                  <a:tcPr marL="91436" marR="91436" marT="45752" marB="45752" anchor="ctr">
                    <a:lnL>
                      <a:noFill/>
                    </a:lnL>
                  </a:tcPr>
                </a:tc>
              </a:tr>
            </a:tbl>
          </a:graphicData>
        </a:graphic>
      </p:graphicFrame>
      <p:sp>
        <p:nvSpPr>
          <p:cNvPr id="42076" name="Text Box 5"/>
          <p:cNvSpPr>
            <a:spLocks noChangeArrowheads="1"/>
          </p:cNvSpPr>
          <p:nvPr/>
        </p:nvSpPr>
        <p:spPr bwMode="auto">
          <a:xfrm>
            <a:off x="501650" y="79375"/>
            <a:ext cx="3616325" cy="647700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0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四、非洲的河流</a:t>
            </a:r>
          </a:p>
        </p:txBody>
      </p:sp>
    </p:spTree>
    <p:extLst>
      <p:ext uri="{BB962C8B-B14F-4D97-AF65-F5344CB8AC3E}">
        <p14:creationId xmlns:p14="http://schemas.microsoft.com/office/powerpoint/2010/main" val="299665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2" descr="6-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1"/>
          <a:stretch>
            <a:fillRect/>
          </a:stretch>
        </p:blipFill>
        <p:spPr bwMode="auto">
          <a:xfrm>
            <a:off x="5003800" y="765175"/>
            <a:ext cx="3960813" cy="5975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010" name="Text Box 4"/>
          <p:cNvSpPr txBox="1">
            <a:spLocks noChangeArrowheads="1"/>
          </p:cNvSpPr>
          <p:nvPr/>
        </p:nvSpPr>
        <p:spPr bwMode="auto">
          <a:xfrm>
            <a:off x="168275" y="195263"/>
            <a:ext cx="4679950" cy="580287"/>
          </a:xfrm>
          <a:prstGeom prst="rect">
            <a:avLst/>
          </a:prstGeom>
          <a:noFill/>
          <a:ln w="19050">
            <a:solidFill>
              <a:srgbClr val="000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just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历史上</a:t>
            </a:r>
            <a:r>
              <a:rPr lang="en-US" altLang="zh-CN" sz="3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_____</a:t>
            </a:r>
            <a:r>
              <a:rPr lang="zh-CN" altLang="en-US" sz="3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河定期泛滥</a:t>
            </a:r>
            <a:r>
              <a:rPr lang="zh-CN" alt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        </a:t>
            </a:r>
          </a:p>
        </p:txBody>
      </p:sp>
      <p:sp>
        <p:nvSpPr>
          <p:cNvPr id="43011" name="WordArt 4"/>
          <p:cNvSpPr>
            <a:spLocks noChangeArrowheads="1" noChangeShapeType="1" noTextEdit="1"/>
          </p:cNvSpPr>
          <p:nvPr/>
        </p:nvSpPr>
        <p:spPr bwMode="auto">
          <a:xfrm>
            <a:off x="5908675" y="44450"/>
            <a:ext cx="1766888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探究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168275" y="1046163"/>
            <a:ext cx="4710112" cy="129266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38100">
            <a:solidFill>
              <a:schemeClr val="tx1"/>
            </a:solidFill>
            <a:prstDash val="lgDashDot"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49" charset="-122"/>
              </a:rPr>
              <a:t>尼罗河上游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49" charset="-122"/>
              </a:rPr>
              <a:t>流经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热带草原气候区，降水分干湿两季，湿季降水</a:t>
            </a:r>
            <a:r>
              <a:rPr lang="zh-CN" altLang="en-US" sz="2800" b="1" dirty="0" smtClean="0">
                <a:solidFill>
                  <a:srgbClr val="FF0000"/>
                </a:solidFill>
                <a:ea typeface="黑体" panose="02010609060101010101" pitchFamily="49" charset="-122"/>
              </a:rPr>
              <a:t>多</a:t>
            </a:r>
            <a:r>
              <a:rPr lang="zh-CN" altLang="en-US" sz="2800" b="1" dirty="0" smtClean="0">
                <a:solidFill>
                  <a:srgbClr val="0D0D0D"/>
                </a:solidFill>
                <a:ea typeface="黑体" panose="02010609060101010101" pitchFamily="49" charset="-122"/>
              </a:rPr>
              <a:t>，</a:t>
            </a:r>
            <a:r>
              <a:rPr lang="zh-CN" altLang="en-US" sz="2800" b="1" dirty="0">
                <a:solidFill>
                  <a:srgbClr val="0D0D0D"/>
                </a:solidFill>
                <a:ea typeface="黑体" panose="02010609060101010101" pitchFamily="49" charset="-122"/>
              </a:rPr>
              <a:t>易泛滥成灾。</a:t>
            </a:r>
            <a:endParaRPr lang="zh-CN" altLang="en-US" sz="2800" b="1" dirty="0">
              <a:solidFill>
                <a:srgbClr val="006600"/>
              </a:solidFill>
              <a:ea typeface="黑体" panose="02010609060101010101" pitchFamily="49" charset="-122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47800" y="44450"/>
            <a:ext cx="1416050" cy="78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尼罗</a:t>
            </a:r>
          </a:p>
        </p:txBody>
      </p:sp>
      <p:pic>
        <p:nvPicPr>
          <p:cNvPr id="4" name="Picture 4" descr="6-24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88" y="3203575"/>
            <a:ext cx="3603625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244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矩形 289794"/>
          <p:cNvSpPr>
            <a:spLocks noChangeArrowheads="1" noChangeShapeType="1" noTextEdit="1"/>
          </p:cNvSpPr>
          <p:nvPr/>
        </p:nvSpPr>
        <p:spPr bwMode="auto">
          <a:xfrm>
            <a:off x="1957388" y="355600"/>
            <a:ext cx="838200" cy="4095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289796" name="文本框 289795"/>
          <p:cNvSpPr txBox="1">
            <a:spLocks noChangeArrowheads="1"/>
          </p:cNvSpPr>
          <p:nvPr/>
        </p:nvSpPr>
        <p:spPr bwMode="auto">
          <a:xfrm>
            <a:off x="79375" y="4603750"/>
            <a:ext cx="8921750" cy="669925"/>
          </a:xfrm>
          <a:prstGeom prst="rect">
            <a:avLst/>
          </a:prstGeom>
          <a:noFill/>
          <a:ln w="19050">
            <a:solidFill>
              <a:srgbClr val="000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4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600" b="1">
                <a:solidFill>
                  <a:srgbClr val="111111"/>
                </a:solidFill>
                <a:latin typeface="Times New Roman" panose="02020603050405020304" pitchFamily="18" charset="0"/>
                <a:ea typeface="楷体_GB2312" charset="-122"/>
              </a:rPr>
              <a:t>根据</a:t>
            </a:r>
            <a:r>
              <a:rPr lang="zh-CN" altLang="en-US" sz="2600" b="1">
                <a:solidFill>
                  <a:srgbClr val="00B050"/>
                </a:solidFill>
                <a:latin typeface="Times New Roman" panose="02020603050405020304" pitchFamily="18" charset="0"/>
                <a:ea typeface="楷体_GB2312" charset="-122"/>
              </a:rPr>
              <a:t>地形、气候</a:t>
            </a:r>
            <a:r>
              <a:rPr lang="zh-CN" altLang="en-US" sz="2600" b="1">
                <a:solidFill>
                  <a:srgbClr val="111111"/>
                </a:solidFill>
                <a:latin typeface="Times New Roman" panose="02020603050405020304" pitchFamily="18" charset="0"/>
                <a:ea typeface="楷体_GB2312" charset="-122"/>
              </a:rPr>
              <a:t>等因素，分析刚果河年平均流量大主要原因。</a:t>
            </a:r>
          </a:p>
        </p:txBody>
      </p:sp>
      <p:pic>
        <p:nvPicPr>
          <p:cNvPr id="44035" name="图片 247814" descr="6-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38125"/>
            <a:ext cx="4094163" cy="436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6" name="图片 282627" descr="6-2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-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275" y="269875"/>
            <a:ext cx="461962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155575" y="5181131"/>
            <a:ext cx="8921750" cy="1341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4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①主要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流经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刚果盆地，四周高中间低，支流多，流域广</a:t>
            </a: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；</a:t>
            </a:r>
            <a:endParaRPr lang="zh-CN" altLang="en-US" sz="2800" b="1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lnSpc>
                <a:spcPct val="14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②主要流经</a:t>
            </a:r>
            <a:r>
              <a:rPr lang="zh-CN" altLang="en-US" sz="28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pitchFamily="49" charset="-122"/>
              </a:rPr>
              <a:t>热带雨林气候，降水多，流量大。</a:t>
            </a:r>
            <a:endParaRPr lang="zh-CN" altLang="en-US" sz="2800" b="1" dirty="0">
              <a:solidFill>
                <a:srgbClr val="000000"/>
              </a:solidFill>
            </a:endParaRPr>
          </a:p>
        </p:txBody>
      </p:sp>
      <p:sp>
        <p:nvSpPr>
          <p:cNvPr id="44038" name="WordArt 4"/>
          <p:cNvSpPr>
            <a:spLocks noChangeArrowheads="1" noChangeShapeType="1" noTextEdit="1"/>
          </p:cNvSpPr>
          <p:nvPr/>
        </p:nvSpPr>
        <p:spPr bwMode="auto">
          <a:xfrm>
            <a:off x="7667625" y="-4763"/>
            <a:ext cx="1476375" cy="5540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探究</a:t>
            </a:r>
          </a:p>
        </p:txBody>
      </p:sp>
    </p:spTree>
    <p:extLst>
      <p:ext uri="{BB962C8B-B14F-4D97-AF65-F5344CB8AC3E}">
        <p14:creationId xmlns:p14="http://schemas.microsoft.com/office/powerpoint/2010/main" val="366198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9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9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57" name="Group 22"/>
          <p:cNvGrpSpPr>
            <a:grpSpLocks/>
          </p:cNvGrpSpPr>
          <p:nvPr/>
        </p:nvGrpSpPr>
        <p:grpSpPr bwMode="auto">
          <a:xfrm>
            <a:off x="4860925" y="314325"/>
            <a:ext cx="4103688" cy="3078163"/>
            <a:chOff x="567" y="1434"/>
            <a:chExt cx="2585" cy="1939"/>
          </a:xfrm>
        </p:grpSpPr>
        <p:pic>
          <p:nvPicPr>
            <p:cNvPr id="45058" name="Picture 12" descr="hl0012"/>
            <p:cNvPicPr>
              <a:picLocks noChangeAspect="1" noChangeArrowheads="1"/>
            </p:cNvPicPr>
            <p:nvPr/>
          </p:nvPicPr>
          <p:blipFill>
            <a:blip r:embed="rId2">
              <a:lum bright="-18000" contrast="4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7" y="1434"/>
              <a:ext cx="2585" cy="19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059" name="Freeform 14"/>
            <p:cNvSpPr>
              <a:spLocks noChangeArrowheads="1"/>
            </p:cNvSpPr>
            <p:nvPr/>
          </p:nvSpPr>
          <p:spPr bwMode="auto">
            <a:xfrm>
              <a:off x="1346" y="2589"/>
              <a:ext cx="233" cy="634"/>
            </a:xfrm>
            <a:custGeom>
              <a:avLst/>
              <a:gdLst>
                <a:gd name="T0" fmla="*/ 227 w 233"/>
                <a:gd name="T1" fmla="*/ 634 h 634"/>
                <a:gd name="T2" fmla="*/ 220 w 233"/>
                <a:gd name="T3" fmla="*/ 407 h 634"/>
                <a:gd name="T4" fmla="*/ 201 w 233"/>
                <a:gd name="T5" fmla="*/ 388 h 634"/>
                <a:gd name="T6" fmla="*/ 194 w 233"/>
                <a:gd name="T7" fmla="*/ 369 h 634"/>
                <a:gd name="T8" fmla="*/ 201 w 233"/>
                <a:gd name="T9" fmla="*/ 323 h 634"/>
                <a:gd name="T10" fmla="*/ 233 w 233"/>
                <a:gd name="T11" fmla="*/ 278 h 634"/>
                <a:gd name="T12" fmla="*/ 175 w 233"/>
                <a:gd name="T13" fmla="*/ 175 h 634"/>
                <a:gd name="T14" fmla="*/ 136 w 233"/>
                <a:gd name="T15" fmla="*/ 97 h 634"/>
                <a:gd name="T16" fmla="*/ 91 w 233"/>
                <a:gd name="T17" fmla="*/ 64 h 634"/>
                <a:gd name="T18" fmla="*/ 45 w 233"/>
                <a:gd name="T19" fmla="*/ 0 h 634"/>
                <a:gd name="T20" fmla="*/ 0 w 233"/>
                <a:gd name="T21" fmla="*/ 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634">
                  <a:moveTo>
                    <a:pt x="227" y="634"/>
                  </a:moveTo>
                  <a:cubicBezTo>
                    <a:pt x="225" y="558"/>
                    <a:pt x="228" y="482"/>
                    <a:pt x="220" y="407"/>
                  </a:cubicBezTo>
                  <a:cubicBezTo>
                    <a:pt x="219" y="398"/>
                    <a:pt x="206" y="395"/>
                    <a:pt x="201" y="388"/>
                  </a:cubicBezTo>
                  <a:cubicBezTo>
                    <a:pt x="197" y="382"/>
                    <a:pt x="196" y="375"/>
                    <a:pt x="194" y="369"/>
                  </a:cubicBezTo>
                  <a:cubicBezTo>
                    <a:pt x="196" y="354"/>
                    <a:pt x="195" y="337"/>
                    <a:pt x="201" y="323"/>
                  </a:cubicBezTo>
                  <a:cubicBezTo>
                    <a:pt x="208" y="306"/>
                    <a:pt x="233" y="278"/>
                    <a:pt x="233" y="278"/>
                  </a:cubicBezTo>
                  <a:cubicBezTo>
                    <a:pt x="225" y="233"/>
                    <a:pt x="207" y="207"/>
                    <a:pt x="175" y="175"/>
                  </a:cubicBezTo>
                  <a:cubicBezTo>
                    <a:pt x="167" y="152"/>
                    <a:pt x="153" y="114"/>
                    <a:pt x="136" y="97"/>
                  </a:cubicBezTo>
                  <a:cubicBezTo>
                    <a:pt x="123" y="84"/>
                    <a:pt x="104" y="77"/>
                    <a:pt x="91" y="64"/>
                  </a:cubicBezTo>
                  <a:cubicBezTo>
                    <a:pt x="72" y="45"/>
                    <a:pt x="66" y="20"/>
                    <a:pt x="45" y="0"/>
                  </a:cubicBezTo>
                  <a:cubicBezTo>
                    <a:pt x="14" y="8"/>
                    <a:pt x="29" y="6"/>
                    <a:pt x="0" y="6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0" name="Freeform 15"/>
            <p:cNvSpPr>
              <a:spLocks noChangeArrowheads="1"/>
            </p:cNvSpPr>
            <p:nvPr/>
          </p:nvSpPr>
          <p:spPr bwMode="auto">
            <a:xfrm>
              <a:off x="1353" y="2628"/>
              <a:ext cx="66" cy="453"/>
            </a:xfrm>
            <a:custGeom>
              <a:avLst/>
              <a:gdLst>
                <a:gd name="T0" fmla="*/ 32 w 66"/>
                <a:gd name="T1" fmla="*/ 453 h 453"/>
                <a:gd name="T2" fmla="*/ 6 w 66"/>
                <a:gd name="T3" fmla="*/ 265 h 453"/>
                <a:gd name="T4" fmla="*/ 13 w 66"/>
                <a:gd name="T5" fmla="*/ 97 h 453"/>
                <a:gd name="T6" fmla="*/ 58 w 66"/>
                <a:gd name="T7" fmla="*/ 51 h 453"/>
                <a:gd name="T8" fmla="*/ 58 w 66"/>
                <a:gd name="T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53">
                  <a:moveTo>
                    <a:pt x="32" y="453"/>
                  </a:moveTo>
                  <a:cubicBezTo>
                    <a:pt x="62" y="406"/>
                    <a:pt x="30" y="314"/>
                    <a:pt x="6" y="265"/>
                  </a:cubicBezTo>
                  <a:cubicBezTo>
                    <a:pt x="8" y="209"/>
                    <a:pt x="0" y="151"/>
                    <a:pt x="13" y="97"/>
                  </a:cubicBezTo>
                  <a:cubicBezTo>
                    <a:pt x="18" y="76"/>
                    <a:pt x="58" y="51"/>
                    <a:pt x="58" y="51"/>
                  </a:cubicBezTo>
                  <a:cubicBezTo>
                    <a:pt x="66" y="15"/>
                    <a:pt x="58" y="30"/>
                    <a:pt x="58" y="0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1" name="Freeform 16"/>
            <p:cNvSpPr>
              <a:spLocks noChangeArrowheads="1"/>
            </p:cNvSpPr>
            <p:nvPr/>
          </p:nvSpPr>
          <p:spPr bwMode="auto">
            <a:xfrm>
              <a:off x="1411" y="2679"/>
              <a:ext cx="92" cy="356"/>
            </a:xfrm>
            <a:custGeom>
              <a:avLst/>
              <a:gdLst>
                <a:gd name="T0" fmla="*/ 78 w 92"/>
                <a:gd name="T1" fmla="*/ 356 h 356"/>
                <a:gd name="T2" fmla="*/ 13 w 92"/>
                <a:gd name="T3" fmla="*/ 195 h 356"/>
                <a:gd name="T4" fmla="*/ 26 w 92"/>
                <a:gd name="T5" fmla="*/ 85 h 356"/>
                <a:gd name="T6" fmla="*/ 6 w 92"/>
                <a:gd name="T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356">
                  <a:moveTo>
                    <a:pt x="78" y="356"/>
                  </a:moveTo>
                  <a:cubicBezTo>
                    <a:pt x="47" y="271"/>
                    <a:pt x="92" y="245"/>
                    <a:pt x="13" y="195"/>
                  </a:cubicBezTo>
                  <a:cubicBezTo>
                    <a:pt x="0" y="157"/>
                    <a:pt x="13" y="121"/>
                    <a:pt x="26" y="85"/>
                  </a:cubicBezTo>
                  <a:cubicBezTo>
                    <a:pt x="18" y="50"/>
                    <a:pt x="6" y="36"/>
                    <a:pt x="6" y="0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2" name="Freeform 17"/>
            <p:cNvSpPr>
              <a:spLocks noChangeArrowheads="1"/>
            </p:cNvSpPr>
            <p:nvPr/>
          </p:nvSpPr>
          <p:spPr bwMode="auto">
            <a:xfrm>
              <a:off x="1404" y="2595"/>
              <a:ext cx="473" cy="84"/>
            </a:xfrm>
            <a:custGeom>
              <a:avLst/>
              <a:gdLst>
                <a:gd name="T0" fmla="*/ 473 w 473"/>
                <a:gd name="T1" fmla="*/ 84 h 84"/>
                <a:gd name="T2" fmla="*/ 240 w 473"/>
                <a:gd name="T3" fmla="*/ 58 h 84"/>
                <a:gd name="T4" fmla="*/ 162 w 473"/>
                <a:gd name="T5" fmla="*/ 20 h 84"/>
                <a:gd name="T6" fmla="*/ 104 w 473"/>
                <a:gd name="T7" fmla="*/ 0 h 84"/>
                <a:gd name="T8" fmla="*/ 0 w 473"/>
                <a:gd name="T9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84">
                  <a:moveTo>
                    <a:pt x="473" y="84"/>
                  </a:moveTo>
                  <a:cubicBezTo>
                    <a:pt x="402" y="38"/>
                    <a:pt x="341" y="62"/>
                    <a:pt x="240" y="58"/>
                  </a:cubicBezTo>
                  <a:cubicBezTo>
                    <a:pt x="187" y="48"/>
                    <a:pt x="204" y="51"/>
                    <a:pt x="162" y="20"/>
                  </a:cubicBezTo>
                  <a:cubicBezTo>
                    <a:pt x="148" y="10"/>
                    <a:pt x="121" y="6"/>
                    <a:pt x="104" y="0"/>
                  </a:cubicBezTo>
                  <a:cubicBezTo>
                    <a:pt x="75" y="4"/>
                    <a:pt x="30" y="20"/>
                    <a:pt x="0" y="20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3" name="Freeform 18"/>
            <p:cNvSpPr>
              <a:spLocks noChangeArrowheads="1"/>
            </p:cNvSpPr>
            <p:nvPr/>
          </p:nvSpPr>
          <p:spPr bwMode="auto">
            <a:xfrm>
              <a:off x="1443" y="2388"/>
              <a:ext cx="599" cy="634"/>
            </a:xfrm>
            <a:custGeom>
              <a:avLst/>
              <a:gdLst>
                <a:gd name="T0" fmla="*/ 505 w 599"/>
                <a:gd name="T1" fmla="*/ 634 h 634"/>
                <a:gd name="T2" fmla="*/ 544 w 599"/>
                <a:gd name="T3" fmla="*/ 576 h 634"/>
                <a:gd name="T4" fmla="*/ 557 w 599"/>
                <a:gd name="T5" fmla="*/ 537 h 634"/>
                <a:gd name="T6" fmla="*/ 550 w 599"/>
                <a:gd name="T7" fmla="*/ 518 h 634"/>
                <a:gd name="T8" fmla="*/ 524 w 599"/>
                <a:gd name="T9" fmla="*/ 498 h 634"/>
                <a:gd name="T10" fmla="*/ 563 w 599"/>
                <a:gd name="T11" fmla="*/ 473 h 634"/>
                <a:gd name="T12" fmla="*/ 531 w 599"/>
                <a:gd name="T13" fmla="*/ 376 h 634"/>
                <a:gd name="T14" fmla="*/ 518 w 599"/>
                <a:gd name="T15" fmla="*/ 265 h 634"/>
                <a:gd name="T16" fmla="*/ 492 w 599"/>
                <a:gd name="T17" fmla="*/ 201 h 634"/>
                <a:gd name="T18" fmla="*/ 479 w 599"/>
                <a:gd name="T19" fmla="*/ 162 h 634"/>
                <a:gd name="T20" fmla="*/ 317 w 599"/>
                <a:gd name="T21" fmla="*/ 65 h 634"/>
                <a:gd name="T22" fmla="*/ 220 w 599"/>
                <a:gd name="T23" fmla="*/ 0 h 634"/>
                <a:gd name="T24" fmla="*/ 0 w 599"/>
                <a:gd name="T25" fmla="*/ 2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9" h="634">
                  <a:moveTo>
                    <a:pt x="505" y="634"/>
                  </a:moveTo>
                  <a:cubicBezTo>
                    <a:pt x="518" y="608"/>
                    <a:pt x="535" y="602"/>
                    <a:pt x="544" y="576"/>
                  </a:cubicBezTo>
                  <a:cubicBezTo>
                    <a:pt x="548" y="563"/>
                    <a:pt x="557" y="537"/>
                    <a:pt x="557" y="537"/>
                  </a:cubicBezTo>
                  <a:cubicBezTo>
                    <a:pt x="555" y="531"/>
                    <a:pt x="554" y="523"/>
                    <a:pt x="550" y="518"/>
                  </a:cubicBezTo>
                  <a:cubicBezTo>
                    <a:pt x="543" y="510"/>
                    <a:pt x="526" y="509"/>
                    <a:pt x="524" y="498"/>
                  </a:cubicBezTo>
                  <a:cubicBezTo>
                    <a:pt x="522" y="483"/>
                    <a:pt x="555" y="476"/>
                    <a:pt x="563" y="473"/>
                  </a:cubicBezTo>
                  <a:cubicBezTo>
                    <a:pt x="599" y="417"/>
                    <a:pt x="564" y="409"/>
                    <a:pt x="531" y="376"/>
                  </a:cubicBezTo>
                  <a:cubicBezTo>
                    <a:pt x="513" y="323"/>
                    <a:pt x="531" y="381"/>
                    <a:pt x="518" y="265"/>
                  </a:cubicBezTo>
                  <a:cubicBezTo>
                    <a:pt x="516" y="243"/>
                    <a:pt x="500" y="221"/>
                    <a:pt x="492" y="201"/>
                  </a:cubicBezTo>
                  <a:cubicBezTo>
                    <a:pt x="485" y="185"/>
                    <a:pt x="487" y="178"/>
                    <a:pt x="479" y="162"/>
                  </a:cubicBezTo>
                  <a:cubicBezTo>
                    <a:pt x="448" y="102"/>
                    <a:pt x="379" y="76"/>
                    <a:pt x="317" y="65"/>
                  </a:cubicBezTo>
                  <a:cubicBezTo>
                    <a:pt x="280" y="51"/>
                    <a:pt x="248" y="28"/>
                    <a:pt x="220" y="0"/>
                  </a:cubicBezTo>
                  <a:cubicBezTo>
                    <a:pt x="151" y="4"/>
                    <a:pt x="69" y="20"/>
                    <a:pt x="0" y="20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4" name="Freeform 19"/>
            <p:cNvSpPr>
              <a:spLocks noChangeArrowheads="1"/>
            </p:cNvSpPr>
            <p:nvPr/>
          </p:nvSpPr>
          <p:spPr bwMode="auto">
            <a:xfrm>
              <a:off x="1100" y="1890"/>
              <a:ext cx="324" cy="518"/>
            </a:xfrm>
            <a:custGeom>
              <a:avLst/>
              <a:gdLst>
                <a:gd name="T0" fmla="*/ 0 w 324"/>
                <a:gd name="T1" fmla="*/ 0 h 518"/>
                <a:gd name="T2" fmla="*/ 78 w 324"/>
                <a:gd name="T3" fmla="*/ 19 h 518"/>
                <a:gd name="T4" fmla="*/ 123 w 324"/>
                <a:gd name="T5" fmla="*/ 52 h 518"/>
                <a:gd name="T6" fmla="*/ 175 w 324"/>
                <a:gd name="T7" fmla="*/ 77 h 518"/>
                <a:gd name="T8" fmla="*/ 201 w 324"/>
                <a:gd name="T9" fmla="*/ 116 h 518"/>
                <a:gd name="T10" fmla="*/ 240 w 324"/>
                <a:gd name="T11" fmla="*/ 285 h 518"/>
                <a:gd name="T12" fmla="*/ 272 w 324"/>
                <a:gd name="T13" fmla="*/ 408 h 518"/>
                <a:gd name="T14" fmla="*/ 279 w 324"/>
                <a:gd name="T15" fmla="*/ 433 h 518"/>
                <a:gd name="T16" fmla="*/ 324 w 324"/>
                <a:gd name="T17" fmla="*/ 485 h 518"/>
                <a:gd name="T18" fmla="*/ 324 w 324"/>
                <a:gd name="T19" fmla="*/ 5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4" h="518">
                  <a:moveTo>
                    <a:pt x="0" y="0"/>
                  </a:moveTo>
                  <a:cubicBezTo>
                    <a:pt x="26" y="8"/>
                    <a:pt x="78" y="19"/>
                    <a:pt x="78" y="19"/>
                  </a:cubicBezTo>
                  <a:cubicBezTo>
                    <a:pt x="100" y="53"/>
                    <a:pt x="81" y="62"/>
                    <a:pt x="123" y="52"/>
                  </a:cubicBezTo>
                  <a:cubicBezTo>
                    <a:pt x="156" y="58"/>
                    <a:pt x="155" y="51"/>
                    <a:pt x="175" y="77"/>
                  </a:cubicBezTo>
                  <a:cubicBezTo>
                    <a:pt x="185" y="89"/>
                    <a:pt x="201" y="116"/>
                    <a:pt x="201" y="116"/>
                  </a:cubicBezTo>
                  <a:cubicBezTo>
                    <a:pt x="218" y="173"/>
                    <a:pt x="194" y="255"/>
                    <a:pt x="240" y="285"/>
                  </a:cubicBezTo>
                  <a:cubicBezTo>
                    <a:pt x="246" y="352"/>
                    <a:pt x="243" y="357"/>
                    <a:pt x="272" y="408"/>
                  </a:cubicBezTo>
                  <a:cubicBezTo>
                    <a:pt x="274" y="416"/>
                    <a:pt x="274" y="426"/>
                    <a:pt x="279" y="433"/>
                  </a:cubicBezTo>
                  <a:cubicBezTo>
                    <a:pt x="296" y="458"/>
                    <a:pt x="324" y="433"/>
                    <a:pt x="324" y="485"/>
                  </a:cubicBezTo>
                  <a:cubicBezTo>
                    <a:pt x="324" y="496"/>
                    <a:pt x="324" y="507"/>
                    <a:pt x="324" y="518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5" name="Freeform 20"/>
            <p:cNvSpPr>
              <a:spLocks noChangeArrowheads="1"/>
            </p:cNvSpPr>
            <p:nvPr/>
          </p:nvSpPr>
          <p:spPr bwMode="auto">
            <a:xfrm>
              <a:off x="1133" y="2162"/>
              <a:ext cx="207" cy="84"/>
            </a:xfrm>
            <a:custGeom>
              <a:avLst/>
              <a:gdLst>
                <a:gd name="T0" fmla="*/ 0 w 207"/>
                <a:gd name="T1" fmla="*/ 0 h 84"/>
                <a:gd name="T2" fmla="*/ 90 w 207"/>
                <a:gd name="T3" fmla="*/ 19 h 84"/>
                <a:gd name="T4" fmla="*/ 110 w 207"/>
                <a:gd name="T5" fmla="*/ 32 h 84"/>
                <a:gd name="T6" fmla="*/ 129 w 207"/>
                <a:gd name="T7" fmla="*/ 38 h 84"/>
                <a:gd name="T8" fmla="*/ 135 w 207"/>
                <a:gd name="T9" fmla="*/ 58 h 84"/>
                <a:gd name="T10" fmla="*/ 207 w 207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" h="84">
                  <a:moveTo>
                    <a:pt x="0" y="0"/>
                  </a:moveTo>
                  <a:cubicBezTo>
                    <a:pt x="30" y="7"/>
                    <a:pt x="59" y="14"/>
                    <a:pt x="90" y="19"/>
                  </a:cubicBezTo>
                  <a:cubicBezTo>
                    <a:pt x="97" y="23"/>
                    <a:pt x="103" y="29"/>
                    <a:pt x="110" y="32"/>
                  </a:cubicBezTo>
                  <a:cubicBezTo>
                    <a:pt x="116" y="35"/>
                    <a:pt x="124" y="33"/>
                    <a:pt x="129" y="38"/>
                  </a:cubicBezTo>
                  <a:cubicBezTo>
                    <a:pt x="134" y="43"/>
                    <a:pt x="131" y="53"/>
                    <a:pt x="135" y="58"/>
                  </a:cubicBezTo>
                  <a:cubicBezTo>
                    <a:pt x="148" y="74"/>
                    <a:pt x="188" y="84"/>
                    <a:pt x="207" y="84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45066" name="Freeform 21"/>
            <p:cNvSpPr>
              <a:spLocks noChangeArrowheads="1"/>
            </p:cNvSpPr>
            <p:nvPr/>
          </p:nvSpPr>
          <p:spPr bwMode="auto">
            <a:xfrm>
              <a:off x="1126" y="2257"/>
              <a:ext cx="298" cy="183"/>
            </a:xfrm>
            <a:custGeom>
              <a:avLst/>
              <a:gdLst>
                <a:gd name="T0" fmla="*/ 0 w 298"/>
                <a:gd name="T1" fmla="*/ 21 h 183"/>
                <a:gd name="T2" fmla="*/ 136 w 298"/>
                <a:gd name="T3" fmla="*/ 8 h 183"/>
                <a:gd name="T4" fmla="*/ 233 w 298"/>
                <a:gd name="T5" fmla="*/ 60 h 183"/>
                <a:gd name="T6" fmla="*/ 253 w 298"/>
                <a:gd name="T7" fmla="*/ 170 h 183"/>
                <a:gd name="T8" fmla="*/ 272 w 298"/>
                <a:gd name="T9" fmla="*/ 176 h 183"/>
                <a:gd name="T10" fmla="*/ 298 w 298"/>
                <a:gd name="T11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8" h="183">
                  <a:moveTo>
                    <a:pt x="0" y="21"/>
                  </a:moveTo>
                  <a:cubicBezTo>
                    <a:pt x="34" y="18"/>
                    <a:pt x="102" y="0"/>
                    <a:pt x="136" y="8"/>
                  </a:cubicBezTo>
                  <a:cubicBezTo>
                    <a:pt x="160" y="45"/>
                    <a:pt x="190" y="52"/>
                    <a:pt x="233" y="60"/>
                  </a:cubicBezTo>
                  <a:cubicBezTo>
                    <a:pt x="246" y="96"/>
                    <a:pt x="241" y="134"/>
                    <a:pt x="253" y="170"/>
                  </a:cubicBezTo>
                  <a:cubicBezTo>
                    <a:pt x="255" y="176"/>
                    <a:pt x="266" y="174"/>
                    <a:pt x="272" y="176"/>
                  </a:cubicBezTo>
                  <a:cubicBezTo>
                    <a:pt x="281" y="178"/>
                    <a:pt x="298" y="183"/>
                    <a:pt x="298" y="183"/>
                  </a:cubicBezTo>
                </a:path>
              </a:pathLst>
            </a:custGeom>
            <a:noFill/>
            <a:ln w="190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pic>
        <p:nvPicPr>
          <p:cNvPr id="45067" name="Picture 30" descr="43a7d933c895d1431b48e4f173f082025aaf07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70"/>
          <a:stretch>
            <a:fillRect/>
          </a:stretch>
        </p:blipFill>
        <p:spPr bwMode="auto">
          <a:xfrm>
            <a:off x="5602288" y="3521075"/>
            <a:ext cx="2867025" cy="307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263" name="Text Box 31"/>
          <p:cNvSpPr txBox="1">
            <a:spLocks noChangeArrowheads="1"/>
          </p:cNvSpPr>
          <p:nvPr/>
        </p:nvSpPr>
        <p:spPr bwMode="auto">
          <a:xfrm>
            <a:off x="187325" y="711200"/>
            <a:ext cx="4284663" cy="13843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●刚果河是世界上水能蕴藏量最丰富的河流，分析该河流水能丰富的原因。</a:t>
            </a:r>
          </a:p>
        </p:txBody>
      </p:sp>
      <p:sp>
        <p:nvSpPr>
          <p:cNvPr id="95266" name="Text Box 34"/>
          <p:cNvSpPr txBox="1">
            <a:spLocks noChangeArrowheads="1"/>
          </p:cNvSpPr>
          <p:nvPr/>
        </p:nvSpPr>
        <p:spPr bwMode="auto">
          <a:xfrm>
            <a:off x="788987" y="2347913"/>
            <a:ext cx="4173538" cy="9461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流经</a:t>
            </a:r>
            <a:r>
              <a:rPr lang="zh-CN" altLang="en-US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刚果盆地，</a:t>
            </a: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落差大</a:t>
            </a:r>
            <a:r>
              <a:rPr lang="zh-CN" altLang="en-US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，流速快；</a:t>
            </a:r>
            <a:endParaRPr lang="zh-CN" alt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ea typeface="黑体" panose="02010600030101010101" pitchFamily="49" charset="-122"/>
            </a:endParaRPr>
          </a:p>
        </p:txBody>
      </p:sp>
      <p:sp>
        <p:nvSpPr>
          <p:cNvPr id="95267" name="Text Box 35"/>
          <p:cNvSpPr txBox="1">
            <a:spLocks noChangeArrowheads="1"/>
          </p:cNvSpPr>
          <p:nvPr/>
        </p:nvSpPr>
        <p:spPr bwMode="auto">
          <a:xfrm>
            <a:off x="792955" y="4489450"/>
            <a:ext cx="4033837" cy="9461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流经热带雨林气候区，降水多</a:t>
            </a:r>
            <a:r>
              <a:rPr lang="zh-CN" altLang="en-US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，水量</a:t>
            </a: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大。</a:t>
            </a:r>
          </a:p>
        </p:txBody>
      </p:sp>
      <p:sp>
        <p:nvSpPr>
          <p:cNvPr id="22" name="Text Box 34"/>
          <p:cNvSpPr txBox="1">
            <a:spLocks noChangeArrowheads="1"/>
          </p:cNvSpPr>
          <p:nvPr/>
        </p:nvSpPr>
        <p:spPr bwMode="auto">
          <a:xfrm>
            <a:off x="809625" y="3294063"/>
            <a:ext cx="4133850" cy="95410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四周高中间低，支流</a:t>
            </a: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多，流域广</a:t>
            </a:r>
            <a:r>
              <a:rPr lang="zh-CN" altLang="en-US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，水量</a:t>
            </a:r>
            <a:r>
              <a:rPr lang="zh-CN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大。</a:t>
            </a:r>
          </a:p>
        </p:txBody>
      </p:sp>
      <p:sp>
        <p:nvSpPr>
          <p:cNvPr id="24" name="Text Box 29"/>
          <p:cNvSpPr txBox="1">
            <a:spLocks noChangeArrowheads="1"/>
          </p:cNvSpPr>
          <p:nvPr/>
        </p:nvSpPr>
        <p:spPr bwMode="auto">
          <a:xfrm>
            <a:off x="187325" y="2805113"/>
            <a:ext cx="539750" cy="954087"/>
          </a:xfrm>
          <a:prstGeom prst="rect">
            <a:avLst/>
          </a:prstGeom>
          <a:noFill/>
          <a:ln w="9525">
            <a:solidFill>
              <a:srgbClr val="FF0000"/>
            </a:solidFill>
            <a:prstDash val="dash"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地形</a:t>
            </a:r>
          </a:p>
        </p:txBody>
      </p:sp>
      <p:sp>
        <p:nvSpPr>
          <p:cNvPr id="26" name="Text Box 29"/>
          <p:cNvSpPr txBox="1">
            <a:spLocks noChangeArrowheads="1"/>
          </p:cNvSpPr>
          <p:nvPr/>
        </p:nvSpPr>
        <p:spPr bwMode="auto">
          <a:xfrm>
            <a:off x="187325" y="4465638"/>
            <a:ext cx="539750" cy="954087"/>
          </a:xfrm>
          <a:prstGeom prst="rect">
            <a:avLst/>
          </a:prstGeom>
          <a:noFill/>
          <a:ln w="9525">
            <a:solidFill>
              <a:srgbClr val="FF0000"/>
            </a:solidFill>
            <a:prstDash val="dash"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anose="02010600030101010101" pitchFamily="49" charset="-122"/>
              </a:rPr>
              <a:t>气候</a:t>
            </a:r>
          </a:p>
        </p:txBody>
      </p:sp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894556" y="2814648"/>
            <a:ext cx="1081087" cy="48895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2329656" y="3771116"/>
            <a:ext cx="1079500" cy="484187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2318544" y="4962525"/>
            <a:ext cx="1079500" cy="47625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" name="WordArt 4"/>
          <p:cNvSpPr>
            <a:spLocks noChangeArrowheads="1" noChangeShapeType="1" noTextEdit="1"/>
          </p:cNvSpPr>
          <p:nvPr/>
        </p:nvSpPr>
        <p:spPr bwMode="auto">
          <a:xfrm>
            <a:off x="215900" y="157163"/>
            <a:ext cx="1476375" cy="55403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探究</a:t>
            </a:r>
          </a:p>
        </p:txBody>
      </p:sp>
    </p:spTree>
    <p:extLst>
      <p:ext uri="{BB962C8B-B14F-4D97-AF65-F5344CB8AC3E}">
        <p14:creationId xmlns:p14="http://schemas.microsoft.com/office/powerpoint/2010/main" val="3686383818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95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95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95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63" grpId="0" bldLvl="0" animBg="1"/>
      <p:bldP spid="95266" grpId="0" bldLvl="0" animBg="1"/>
      <p:bldP spid="95267" grpId="0" bldLvl="0" animBg="1"/>
      <p:bldP spid="22" grpId="0" bldLvl="0" animBg="1"/>
      <p:bldP spid="24" grpId="0" bldLvl="0" animBg="1"/>
      <p:bldP spid="26" grpId="0" bldLvl="0" animBg="1"/>
      <p:bldP spid="27" grpId="0" bldLvl="0" animBg="1"/>
      <p:bldP spid="28" grpId="0" bldLvl="0" animBg="1"/>
      <p:bldP spid="29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-1588"/>
            <a:ext cx="58356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4" name="Text Box 4"/>
          <p:cNvSpPr>
            <a:spLocks noChangeArrowheads="1"/>
          </p:cNvSpPr>
          <p:nvPr/>
        </p:nvSpPr>
        <p:spPr bwMode="auto">
          <a:xfrm>
            <a:off x="390525" y="201613"/>
            <a:ext cx="4800600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 dirty="0" smtClean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五、非洲物产丰富</a:t>
            </a:r>
            <a:endParaRPr lang="zh-CN" altLang="en-US" sz="4800" b="1" kern="10" dirty="0">
              <a:ln w="12700">
                <a:solidFill>
                  <a:srgbClr val="EAEAEA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49155" name="Picture 5" descr="6-27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08"/>
          <a:stretch>
            <a:fillRect/>
          </a:stretch>
        </p:blipFill>
        <p:spPr bwMode="auto">
          <a:xfrm>
            <a:off x="1020762" y="993775"/>
            <a:ext cx="5819775" cy="57261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56" name="Rectangle 8"/>
          <p:cNvSpPr>
            <a:spLocks noChangeArrowheads="1"/>
          </p:cNvSpPr>
          <p:nvPr/>
        </p:nvSpPr>
        <p:spPr bwMode="auto">
          <a:xfrm>
            <a:off x="6156325" y="1452563"/>
            <a:ext cx="1368425" cy="269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49157" name="圆角矩形 1"/>
          <p:cNvSpPr>
            <a:spLocks noChangeArrowheads="1"/>
          </p:cNvSpPr>
          <p:nvPr/>
        </p:nvSpPr>
        <p:spPr bwMode="auto">
          <a:xfrm>
            <a:off x="1020762" y="5424488"/>
            <a:ext cx="2303463" cy="1295400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5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03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-1588"/>
            <a:ext cx="4913313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01"/>
          <a:stretch>
            <a:fillRect/>
          </a:stretch>
        </p:blipFill>
        <p:spPr bwMode="auto">
          <a:xfrm>
            <a:off x="0" y="866775"/>
            <a:ext cx="4356100" cy="59912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7" r="2736"/>
          <a:stretch>
            <a:fillRect/>
          </a:stretch>
        </p:blipFill>
        <p:spPr bwMode="auto">
          <a:xfrm>
            <a:off x="4524375" y="1085850"/>
            <a:ext cx="4419600" cy="57721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4" name="Text Box 6"/>
          <p:cNvSpPr txBox="1">
            <a:spLocks noChangeArrowheads="1"/>
          </p:cNvSpPr>
          <p:nvPr/>
        </p:nvSpPr>
        <p:spPr bwMode="auto">
          <a:xfrm>
            <a:off x="1651000" y="5688449"/>
            <a:ext cx="2705100" cy="1169551"/>
          </a:xfrm>
          <a:prstGeom prst="rect">
            <a:avLst/>
          </a:prstGeom>
          <a:ln/>
          <a:ex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多热带雨林名</a:t>
            </a:r>
            <a:r>
              <a:rPr lang="zh-CN" altLang="en-US" sz="2800" b="1" dirty="0" smtClean="0">
                <a:solidFill>
                  <a:srgbClr val="FF0000"/>
                </a:solidFill>
                <a:ea typeface="黑体" panose="02010609060101010101" pitchFamily="49" charset="-122"/>
              </a:rPr>
              <a:t>树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 smtClean="0">
                <a:solidFill>
                  <a:srgbClr val="3333FF"/>
                </a:solidFill>
                <a:ea typeface="黑体" panose="02010609060101010101" pitchFamily="49" charset="-122"/>
              </a:rPr>
              <a:t>——</a:t>
            </a: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非洲檀木</a:t>
            </a:r>
          </a:p>
        </p:txBody>
      </p:sp>
      <p:sp>
        <p:nvSpPr>
          <p:cNvPr id="46085" name="Text Box 7"/>
          <p:cNvSpPr txBox="1">
            <a:spLocks noChangeArrowheads="1"/>
          </p:cNvSpPr>
          <p:nvPr/>
        </p:nvSpPr>
        <p:spPr bwMode="auto">
          <a:xfrm>
            <a:off x="4426743" y="0"/>
            <a:ext cx="4684713" cy="952500"/>
          </a:xfrm>
          <a:prstGeom prst="rect">
            <a:avLst/>
          </a:prstGeom>
          <a:ln/>
          <a:ex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动植物资源多，大型野生动物</a:t>
            </a: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种类和数量居</a:t>
            </a:r>
            <a:r>
              <a:rPr lang="zh-CN" altLang="en-US" sz="2800" b="1" dirty="0" smtClean="0">
                <a:solidFill>
                  <a:srgbClr val="3333FF"/>
                </a:solidFill>
                <a:ea typeface="黑体" panose="02010609060101010101" pitchFamily="49" charset="-122"/>
              </a:rPr>
              <a:t>各洲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之冠</a:t>
            </a:r>
          </a:p>
        </p:txBody>
      </p:sp>
      <p:sp>
        <p:nvSpPr>
          <p:cNvPr id="2" name="Text Box 4"/>
          <p:cNvSpPr>
            <a:spLocks noChangeArrowheads="1"/>
          </p:cNvSpPr>
          <p:nvPr/>
        </p:nvSpPr>
        <p:spPr bwMode="auto">
          <a:xfrm>
            <a:off x="350838" y="74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五、非洲的物产</a:t>
            </a:r>
          </a:p>
        </p:txBody>
      </p:sp>
    </p:spTree>
    <p:extLst>
      <p:ext uri="{BB962C8B-B14F-4D97-AF65-F5344CB8AC3E}">
        <p14:creationId xmlns:p14="http://schemas.microsoft.com/office/powerpoint/2010/main" val="35016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ext Box 6"/>
          <p:cNvSpPr txBox="1">
            <a:spLocks noChangeArrowheads="1"/>
          </p:cNvSpPr>
          <p:nvPr/>
        </p:nvSpPr>
        <p:spPr bwMode="auto">
          <a:xfrm>
            <a:off x="6400799" y="2965450"/>
            <a:ext cx="1681163" cy="522288"/>
          </a:xfrm>
          <a:prstGeom prst="rect">
            <a:avLst/>
          </a:prstGeom>
          <a:ln/>
          <a:ex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咖啡树</a:t>
            </a:r>
          </a:p>
        </p:txBody>
      </p:sp>
      <p:sp>
        <p:nvSpPr>
          <p:cNvPr id="47106" name="Text Box 7"/>
          <p:cNvSpPr txBox="1">
            <a:spLocks noChangeArrowheads="1"/>
          </p:cNvSpPr>
          <p:nvPr/>
        </p:nvSpPr>
        <p:spPr bwMode="auto">
          <a:xfrm>
            <a:off x="5206394" y="5738812"/>
            <a:ext cx="1650019" cy="522288"/>
          </a:xfrm>
          <a:prstGeom prst="rect">
            <a:avLst/>
          </a:prstGeom>
          <a:ln/>
          <a:ex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油棕树</a:t>
            </a:r>
          </a:p>
        </p:txBody>
      </p:sp>
      <p:sp>
        <p:nvSpPr>
          <p:cNvPr id="47107" name="Text Box 4"/>
          <p:cNvSpPr>
            <a:spLocks noChangeArrowheads="1"/>
          </p:cNvSpPr>
          <p:nvPr/>
        </p:nvSpPr>
        <p:spPr bwMode="auto">
          <a:xfrm>
            <a:off x="250825" y="58738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非洲的物产</a:t>
            </a:r>
          </a:p>
        </p:txBody>
      </p:sp>
      <p:pic>
        <p:nvPicPr>
          <p:cNvPr id="47108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488" y="58738"/>
            <a:ext cx="4294187" cy="2855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10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65450"/>
            <a:ext cx="5105400" cy="32956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10" name="Text Box 6"/>
          <p:cNvSpPr txBox="1">
            <a:spLocks noChangeArrowheads="1"/>
          </p:cNvSpPr>
          <p:nvPr/>
        </p:nvSpPr>
        <p:spPr bwMode="auto">
          <a:xfrm>
            <a:off x="0" y="1111226"/>
            <a:ext cx="4789488" cy="523220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rgbClr val="FF0000"/>
                </a:solidFill>
                <a:ea typeface="黑体" panose="02010609060101010101" pitchFamily="49" charset="-122"/>
              </a:rPr>
              <a:t>非洲是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咖啡和油棕的原产地</a:t>
            </a:r>
          </a:p>
        </p:txBody>
      </p:sp>
    </p:spTree>
    <p:extLst>
      <p:ext uri="{BB962C8B-B14F-4D97-AF65-F5344CB8AC3E}">
        <p14:creationId xmlns:p14="http://schemas.microsoft.com/office/powerpoint/2010/main" val="30067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14"/>
          <a:stretch>
            <a:fillRect/>
          </a:stretch>
        </p:blipFill>
        <p:spPr bwMode="auto">
          <a:xfrm>
            <a:off x="2172492" y="3523437"/>
            <a:ext cx="4465638" cy="301150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0" name="Text Box 5"/>
          <p:cNvSpPr txBox="1">
            <a:spLocks noChangeArrowheads="1"/>
          </p:cNvSpPr>
          <p:nvPr/>
        </p:nvSpPr>
        <p:spPr bwMode="auto">
          <a:xfrm>
            <a:off x="2942430" y="6273801"/>
            <a:ext cx="2925763" cy="522287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3333FF"/>
                </a:solidFill>
                <a:ea typeface="黑体" panose="02010609060101010101" pitchFamily="49" charset="-122"/>
              </a:rPr>
              <a:t>开采矿区</a:t>
            </a:r>
          </a:p>
        </p:txBody>
      </p:sp>
      <p:sp>
        <p:nvSpPr>
          <p:cNvPr id="48133" name="Text Box 4"/>
          <p:cNvSpPr>
            <a:spLocks noChangeArrowheads="1"/>
          </p:cNvSpPr>
          <p:nvPr/>
        </p:nvSpPr>
        <p:spPr bwMode="auto">
          <a:xfrm>
            <a:off x="0" y="83344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非洲的物产</a:t>
            </a:r>
          </a:p>
        </p:txBody>
      </p:sp>
      <p:pic>
        <p:nvPicPr>
          <p:cNvPr id="48134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5311" y="808899"/>
            <a:ext cx="4181475" cy="27876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5" name="Text Box 6"/>
          <p:cNvSpPr txBox="1">
            <a:spLocks noChangeArrowheads="1"/>
          </p:cNvSpPr>
          <p:nvPr/>
        </p:nvSpPr>
        <p:spPr bwMode="auto">
          <a:xfrm>
            <a:off x="3482974" y="217815"/>
            <a:ext cx="4870451" cy="523220"/>
          </a:xfrm>
          <a:prstGeom prst="rect">
            <a:avLst/>
          </a:prstGeom>
          <a:ln/>
          <a:ex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accent6"/>
                </a:solidFill>
                <a:ea typeface="黑体" panose="02010609060101010101" pitchFamily="49" charset="-122"/>
              </a:rPr>
              <a:t>矿产多：金刚石、</a:t>
            </a:r>
            <a:r>
              <a:rPr lang="zh-CN" altLang="en-US" sz="2800" b="1" dirty="0" smtClean="0">
                <a:solidFill>
                  <a:schemeClr val="accent6"/>
                </a:solidFill>
                <a:ea typeface="黑体" panose="02010609060101010101" pitchFamily="49" charset="-122"/>
              </a:rPr>
              <a:t>黄金</a:t>
            </a:r>
            <a:r>
              <a:rPr lang="en-US" altLang="zh-CN" sz="2800" b="1" dirty="0" smtClean="0">
                <a:solidFill>
                  <a:schemeClr val="accent6"/>
                </a:solidFill>
                <a:ea typeface="黑体" panose="02010609060101010101" pitchFamily="49" charset="-122"/>
              </a:rPr>
              <a:t>……</a:t>
            </a:r>
            <a:endParaRPr lang="zh-CN" altLang="en-US" sz="2800" b="1" dirty="0">
              <a:solidFill>
                <a:schemeClr val="accent6"/>
              </a:solidFill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02549"/>
            <a:ext cx="4286250" cy="28003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7249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3" descr="C:\Users\nana\Desktop\图片\tim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9688"/>
            <a:ext cx="9205913" cy="689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>
          <a:xfrm>
            <a:off x="-468578" y="3140968"/>
            <a:ext cx="10527120" cy="3168351"/>
          </a:xfrm>
          <a:prstGeom prst="rect">
            <a:avLst/>
          </a:prstGeom>
          <a:noFill/>
        </p:spPr>
        <p:txBody>
          <a:bodyPr spcFirstLastPara="1" wrap="none">
            <a:prstTxWarp prst="textArchDown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7200" b="1" spc="200" dirty="0">
                <a:ln w="29210">
                  <a:solidFill>
                    <a:srgbClr val="FFFFFF">
                      <a:tint val="10000"/>
                    </a:srgbClr>
                  </a:solidFill>
                </a:ln>
                <a:solidFill>
                  <a:srgbClr val="FFFFFF">
                    <a:satMod val="200000"/>
                    <a:alpha val="50000"/>
                  </a:srgb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  <a:sym typeface="+mn-ea"/>
              </a:rPr>
              <a:t>爱旅行，学地理</a:t>
            </a:r>
          </a:p>
        </p:txBody>
      </p:sp>
      <p:sp>
        <p:nvSpPr>
          <p:cNvPr id="26627" name="WordArt 4"/>
          <p:cNvSpPr>
            <a:spLocks noChangeArrowheads="1" noChangeShapeType="1" noTextEdit="1"/>
          </p:cNvSpPr>
          <p:nvPr/>
        </p:nvSpPr>
        <p:spPr bwMode="auto">
          <a:xfrm>
            <a:off x="1809962" y="2226418"/>
            <a:ext cx="5783263" cy="2498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 dirty="0" smtClean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八年级总复习</a:t>
            </a:r>
            <a:r>
              <a:rPr lang="en-US" altLang="zh-CN" sz="3600" b="1" kern="10" dirty="0" smtClean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七</a:t>
            </a:r>
            <a:r>
              <a:rPr lang="zh-CN" altLang="en-US" sz="3600" b="1" kern="10" dirty="0" smtClean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下 非洲</a:t>
            </a:r>
            <a:endParaRPr lang="zh-CN" altLang="en-US" sz="3600" b="1" kern="10" dirty="0">
              <a:ln w="12700">
                <a:solidFill>
                  <a:srgbClr val="EAEAEA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47967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icture 10" descr="6-16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r="3458" b="6056"/>
          <a:stretch>
            <a:fillRect/>
          </a:stretch>
        </p:blipFill>
        <p:spPr bwMode="auto">
          <a:xfrm>
            <a:off x="3275013" y="1512888"/>
            <a:ext cx="5689600" cy="522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6799" name="Text Box 15"/>
          <p:cNvSpPr txBox="1">
            <a:spLocks noChangeArrowheads="1"/>
          </p:cNvSpPr>
          <p:nvPr/>
        </p:nvSpPr>
        <p:spPr bwMode="auto">
          <a:xfrm>
            <a:off x="4551363" y="885825"/>
            <a:ext cx="4465637" cy="584200"/>
          </a:xfrm>
          <a:prstGeom prst="rect">
            <a:avLst/>
          </a:prstGeom>
          <a:gradFill rotWithShape="1">
            <a:gsLst>
              <a:gs pos="0">
                <a:srgbClr val="97E4FF"/>
              </a:gs>
              <a:gs pos="50000">
                <a:srgbClr val="BFECFF"/>
              </a:gs>
              <a:gs pos="100000">
                <a:srgbClr val="DFF5FF"/>
              </a:gs>
            </a:gsLst>
            <a:lin ang="13500000" scaled="1"/>
          </a:gradFill>
          <a:ln w="38100" cap="sq">
            <a:solidFill>
              <a:srgbClr val="000000"/>
            </a:solidFill>
            <a:prstDash val="lgDashDot"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二战前仅有的独立国家</a:t>
            </a:r>
          </a:p>
        </p:txBody>
      </p:sp>
      <p:sp>
        <p:nvSpPr>
          <p:cNvPr id="246800" name="Line 16"/>
          <p:cNvSpPr>
            <a:spLocks noChangeShapeType="1"/>
          </p:cNvSpPr>
          <p:nvPr/>
        </p:nvSpPr>
        <p:spPr bwMode="auto">
          <a:xfrm flipV="1">
            <a:off x="4284663" y="1341438"/>
            <a:ext cx="1943100" cy="244792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46801" name="Line 17"/>
          <p:cNvSpPr>
            <a:spLocks noChangeShapeType="1"/>
          </p:cNvSpPr>
          <p:nvPr/>
        </p:nvSpPr>
        <p:spPr bwMode="auto">
          <a:xfrm flipV="1">
            <a:off x="7740650" y="1341438"/>
            <a:ext cx="0" cy="23034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46802" name="Line 18"/>
          <p:cNvSpPr>
            <a:spLocks noChangeShapeType="1"/>
          </p:cNvSpPr>
          <p:nvPr/>
        </p:nvSpPr>
        <p:spPr bwMode="auto">
          <a:xfrm flipV="1">
            <a:off x="7019925" y="1341438"/>
            <a:ext cx="0" cy="10080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46803" name="Text Box 19"/>
          <p:cNvSpPr txBox="1">
            <a:spLocks noChangeArrowheads="1"/>
          </p:cNvSpPr>
          <p:nvPr/>
        </p:nvSpPr>
        <p:spPr bwMode="auto">
          <a:xfrm>
            <a:off x="50800" y="1623219"/>
            <a:ext cx="3365501" cy="1399870"/>
          </a:xfrm>
          <a:prstGeom prst="rect">
            <a:avLst/>
          </a:prstGeom>
          <a:gradFill rotWithShape="1">
            <a:gsLst>
              <a:gs pos="0">
                <a:srgbClr val="FFDE80"/>
              </a:gs>
              <a:gs pos="50000">
                <a:srgbClr val="FFE8B3"/>
              </a:gs>
              <a:gs pos="100000">
                <a:srgbClr val="FFF3DA"/>
              </a:gs>
            </a:gsLst>
            <a:lin ang="18900000" scaled="1"/>
          </a:gradFill>
          <a:ln w="38100" cap="sq">
            <a:solidFill>
              <a:srgbClr val="000000"/>
            </a:solidFill>
            <a:prstDash val="lgDashDot"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目前，非洲共有</a:t>
            </a:r>
            <a:r>
              <a:rPr lang="en-US" altLang="zh-CN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个国家和</a:t>
            </a:r>
            <a:r>
              <a:rPr lang="zh-CN" altLang="en-US" sz="24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</a:t>
            </a: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世界上国家和地区最多的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大洲。</a:t>
            </a:r>
            <a:endParaRPr lang="zh-CN" altLang="en-US" sz="2400" b="1" dirty="0">
              <a:solidFill>
                <a:srgbClr val="00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10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1431"/>
            <a:ext cx="49530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4" name="Text Box 4"/>
          <p:cNvSpPr>
            <a:spLocks noChangeArrowheads="1"/>
          </p:cNvSpPr>
          <p:nvPr/>
        </p:nvSpPr>
        <p:spPr bwMode="auto">
          <a:xfrm>
            <a:off x="644524" y="14288"/>
            <a:ext cx="37179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六</a:t>
            </a:r>
            <a:r>
              <a:rPr lang="zh-CN" altLang="en-US" sz="4800" b="1" kern="10" dirty="0" smtClean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、人口和国家</a:t>
            </a:r>
            <a:endParaRPr lang="zh-CN" altLang="en-US" sz="4800" b="1" kern="10" dirty="0">
              <a:ln w="12700">
                <a:solidFill>
                  <a:srgbClr val="EAEAEA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312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6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6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46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6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6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799" grpId="0" animBg="1"/>
      <p:bldP spid="246800" grpId="0" animBg="1"/>
      <p:bldP spid="246801" grpId="0" animBg="1"/>
      <p:bldP spid="246802" grpId="0" animBg="1"/>
      <p:bldP spid="24680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1347647"/>
            <a:ext cx="5562599" cy="377462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80975" y="299759"/>
            <a:ext cx="86296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 读</a:t>
            </a:r>
            <a:r>
              <a:rPr lang="zh-CN" altLang="en-US" sz="2400" dirty="0">
                <a:latin typeface="+mn-ea"/>
              </a:rPr>
              <a:t>“世界大洲和地区人口数量及人口自然增长率图”</a:t>
            </a:r>
            <a:r>
              <a:rPr lang="en-US" altLang="zh-CN" sz="2400" dirty="0">
                <a:latin typeface="+mn-ea"/>
              </a:rPr>
              <a:t>(2000</a:t>
            </a:r>
            <a:r>
              <a:rPr lang="zh-CN" altLang="en-US" sz="2400" dirty="0">
                <a:latin typeface="+mn-ea"/>
              </a:rPr>
              <a:t>年</a:t>
            </a:r>
            <a:r>
              <a:rPr lang="en-US" altLang="zh-CN" sz="2400" dirty="0">
                <a:latin typeface="+mn-ea"/>
              </a:rPr>
              <a:t>)</a:t>
            </a:r>
            <a:r>
              <a:rPr lang="zh-CN" altLang="en-US" sz="2400" dirty="0" smtClean="0">
                <a:latin typeface="+mn-ea"/>
              </a:rPr>
              <a:t>，和</a:t>
            </a:r>
            <a:r>
              <a:rPr lang="en-US" altLang="zh-CN" sz="2400" dirty="0" smtClean="0">
                <a:latin typeface="+mn-ea"/>
              </a:rPr>
              <a:t>“</a:t>
            </a:r>
            <a:r>
              <a:rPr lang="zh-CN" altLang="en-US" sz="2400" dirty="0" smtClean="0">
                <a:latin typeface="+mn-ea"/>
              </a:rPr>
              <a:t>非洲人种分布图</a:t>
            </a:r>
            <a:r>
              <a:rPr lang="en-US" altLang="zh-CN" sz="2400" dirty="0" smtClean="0">
                <a:latin typeface="+mn-ea"/>
              </a:rPr>
              <a:t>”</a:t>
            </a:r>
            <a:r>
              <a:rPr lang="zh-CN" altLang="en-US" sz="2400" dirty="0" smtClean="0">
                <a:latin typeface="+mn-ea"/>
              </a:rPr>
              <a:t>完成</a:t>
            </a:r>
            <a:r>
              <a:rPr lang="zh-CN" altLang="en-US" sz="2400" dirty="0">
                <a:latin typeface="+mn-ea"/>
              </a:rPr>
              <a:t>下列问题。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9587" y="5186761"/>
            <a:ext cx="6715125" cy="14388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非洲人口居各洲第</a:t>
            </a: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______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位。</a:t>
            </a:r>
            <a:endParaRPr lang="en-US" altLang="zh-CN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ts val="3500"/>
              </a:lnSpc>
            </a:pP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非洲人口增长速度居各洲第</a:t>
            </a: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_____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位。</a:t>
            </a:r>
            <a:endParaRPr lang="en-US" altLang="zh-CN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ts val="3500"/>
              </a:lnSpc>
            </a:pP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3.A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地主要为</a:t>
            </a:r>
            <a:r>
              <a:rPr lang="en-US" altLang="zh-CN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_______</a:t>
            </a:r>
            <a:r>
              <a:rPr lang="zh-CN" alt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人种。</a:t>
            </a:r>
            <a:endParaRPr lang="zh-CN" alt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524" y="1286954"/>
            <a:ext cx="2238376" cy="26512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534150" y="3942915"/>
            <a:ext cx="1990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非洲人种分布图</a:t>
            </a:r>
            <a:endParaRPr lang="zh-CN" altLang="en-US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6858000" y="1548595"/>
            <a:ext cx="49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A</a:t>
            </a:r>
            <a:endParaRPr lang="zh-CN" altLang="en-US" sz="20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3514724" y="5122268"/>
            <a:ext cx="49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二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629149" y="5569943"/>
            <a:ext cx="49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一</a:t>
            </a:r>
            <a:endParaRPr lang="zh-CN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8393" y="6006307"/>
            <a:ext cx="1193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白色</a:t>
            </a:r>
            <a:endParaRPr lang="zh-CN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3428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549" y="2212975"/>
            <a:ext cx="3578225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5" name="文本框 100"/>
          <p:cNvSpPr txBox="1">
            <a:spLocks noChangeArrowheads="1"/>
          </p:cNvSpPr>
          <p:nvPr/>
        </p:nvSpPr>
        <p:spPr bwMode="auto">
          <a:xfrm>
            <a:off x="138113" y="1643063"/>
            <a:ext cx="88677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zh-CN" altLang="zh-CN" sz="2400" b="1" dirty="0">
                <a:solidFill>
                  <a:srgbClr val="000000"/>
                </a:solidFill>
              </a:rPr>
              <a:t>读</a:t>
            </a:r>
            <a:r>
              <a:rPr lang="zh-CN" altLang="zh-CN" sz="2400" b="1" dirty="0" smtClean="0">
                <a:solidFill>
                  <a:srgbClr val="000000"/>
                </a:solidFill>
              </a:rPr>
              <a:t>图“非洲河流</a:t>
            </a:r>
            <a:r>
              <a:rPr lang="zh-CN" altLang="zh-CN" sz="2400" b="1" dirty="0">
                <a:solidFill>
                  <a:srgbClr val="000000"/>
                </a:solidFill>
              </a:rPr>
              <a:t>分布图”和“非洲气候分布图”，完成1</a:t>
            </a:r>
            <a:r>
              <a:rPr lang="en-US" altLang="zh-CN" sz="2400" b="1" dirty="0">
                <a:solidFill>
                  <a:srgbClr val="000000"/>
                </a:solidFill>
              </a:rPr>
              <a:t>-2</a:t>
            </a:r>
            <a:r>
              <a:rPr lang="zh-CN" altLang="zh-CN" sz="2400" b="1" dirty="0">
                <a:solidFill>
                  <a:srgbClr val="000000"/>
                </a:solidFill>
              </a:rPr>
              <a:t>题</a:t>
            </a:r>
            <a:endParaRPr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52227" name="文本框 101"/>
          <p:cNvSpPr txBox="1">
            <a:spLocks noChangeArrowheads="1"/>
          </p:cNvSpPr>
          <p:nvPr/>
        </p:nvSpPr>
        <p:spPr bwMode="auto">
          <a:xfrm>
            <a:off x="138113" y="2024063"/>
            <a:ext cx="7700962" cy="452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．关于非洲气候的叙述，正确的是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A.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以温带气候类型为主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B.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刚果盆地以热带沙漠气候为主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C.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东非高原以热带雨林气候为主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D.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气候类型大致南北对称分布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．对甲、乙两河的描述，正确的是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A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．甲河注入红海  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．乙河是世界第一长河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C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．甲河主要发源于热带草原气候区，下游定期泛滥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D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．乙河流经热带雨林气候区，水量世界最大</a:t>
            </a:r>
            <a:endParaRPr lang="zh-CN" altLang="en-US" sz="2400" b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rgbClr val="000000"/>
              </a:solidFill>
            </a:endParaRPr>
          </a:p>
        </p:txBody>
      </p:sp>
      <p:pic>
        <p:nvPicPr>
          <p:cNvPr id="52228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-1588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5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4" name="圆角矩形 3"/>
          <p:cNvSpPr>
            <a:spLocks noChangeArrowheads="1"/>
          </p:cNvSpPr>
          <p:nvPr/>
        </p:nvSpPr>
        <p:spPr bwMode="auto">
          <a:xfrm>
            <a:off x="2854325" y="3497263"/>
            <a:ext cx="841375" cy="454025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草原</a:t>
            </a:r>
          </a:p>
        </p:txBody>
      </p:sp>
      <p:sp>
        <p:nvSpPr>
          <p:cNvPr id="5" name="圆角矩形 4"/>
          <p:cNvSpPr>
            <a:spLocks noChangeArrowheads="1"/>
          </p:cNvSpPr>
          <p:nvPr/>
        </p:nvSpPr>
        <p:spPr bwMode="auto">
          <a:xfrm>
            <a:off x="971550" y="2713038"/>
            <a:ext cx="417513" cy="46990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热</a:t>
            </a:r>
          </a:p>
        </p:txBody>
      </p:sp>
      <p:sp>
        <p:nvSpPr>
          <p:cNvPr id="6" name="圆角矩形 5"/>
          <p:cNvSpPr>
            <a:spLocks noChangeArrowheads="1"/>
          </p:cNvSpPr>
          <p:nvPr/>
        </p:nvSpPr>
        <p:spPr bwMode="auto">
          <a:xfrm>
            <a:off x="2854325" y="3100388"/>
            <a:ext cx="1470025" cy="396875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雨林气候</a:t>
            </a: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4645025" y="2670175"/>
            <a:ext cx="482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5018088" y="4159250"/>
            <a:ext cx="482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2203450" y="4551363"/>
            <a:ext cx="1260475" cy="439737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地中海</a:t>
            </a:r>
          </a:p>
        </p:txBody>
      </p:sp>
      <p:sp>
        <p:nvSpPr>
          <p:cNvPr id="10" name="圆角矩形 9"/>
          <p:cNvSpPr>
            <a:spLocks noChangeArrowheads="1"/>
          </p:cNvSpPr>
          <p:nvPr/>
        </p:nvSpPr>
        <p:spPr bwMode="auto">
          <a:xfrm>
            <a:off x="869950" y="4895850"/>
            <a:ext cx="415925" cy="452438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甲</a:t>
            </a:r>
          </a:p>
        </p:txBody>
      </p:sp>
      <p:sp>
        <p:nvSpPr>
          <p:cNvPr id="11" name="圆角矩形 10"/>
          <p:cNvSpPr>
            <a:spLocks noChangeArrowheads="1"/>
          </p:cNvSpPr>
          <p:nvPr/>
        </p:nvSpPr>
        <p:spPr bwMode="auto">
          <a:xfrm>
            <a:off x="5815013" y="5715000"/>
            <a:ext cx="900112" cy="42545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第二</a:t>
            </a:r>
          </a:p>
        </p:txBody>
      </p:sp>
    </p:spTree>
    <p:extLst>
      <p:ext uri="{BB962C8B-B14F-4D97-AF65-F5344CB8AC3E}">
        <p14:creationId xmlns:p14="http://schemas.microsoft.com/office/powerpoint/2010/main" val="374288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 bldLvl="0" animBg="1"/>
      <p:bldP spid="7" grpId="0"/>
      <p:bldP spid="8" grpId="0"/>
      <p:bldP spid="9" grpId="0" bldLvl="0" animBg="1"/>
      <p:bldP spid="10" grpId="0" bldLvl="0" animBg="1"/>
      <p:bldP spid="11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文本框 102"/>
          <p:cNvSpPr txBox="1">
            <a:spLocks noChangeArrowheads="1"/>
          </p:cNvSpPr>
          <p:nvPr/>
        </p:nvSpPr>
        <p:spPr bwMode="auto">
          <a:xfrm>
            <a:off x="234950" y="1196975"/>
            <a:ext cx="8674100" cy="378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3</a:t>
            </a: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．“非洲之巅”乞力马扎罗山位于赤道附近，山顶终年积雪，但雪峰奇景正以惊人的速度逐渐消亡，主要影响因素是（　）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 A．纬度位置      B．海陆分布 </a:t>
            </a:r>
            <a:r>
              <a:rPr lang="en-US" altLang="zh-CN" sz="2400">
                <a:solidFill>
                  <a:srgbClr val="000000"/>
                </a:solidFill>
                <a:latin typeface="黑体" panose="02010609060101010101" pitchFamily="49" charset="-122"/>
              </a:rPr>
              <a:t>	</a:t>
            </a: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C．地形地势     D．人类活动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400">
              <a:solidFill>
                <a:srgbClr val="000000"/>
              </a:solidFill>
              <a:ea typeface="黑体" panose="02010609060101010101" pitchFamily="49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4</a:t>
            </a: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．有关非洲的叙述，错误的是（　　）</a:t>
            </a:r>
            <a:endParaRPr lang="zh-CN" altLang="zh-CN" sz="2400">
              <a:solidFill>
                <a:srgbClr val="000000"/>
              </a:solidFill>
              <a:ea typeface="黑体" panose="02010609060101010101" pitchFamily="49" charset="-122"/>
              <a:sym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  <a:sym typeface="宋体" panose="02010600030101010101" pitchFamily="2" charset="-122"/>
              </a:rPr>
              <a:t>A．被称为“高原大陆”、“热带大陆”</a:t>
            </a:r>
            <a:r>
              <a:rPr lang="en-US" altLang="zh-CN" sz="2400">
                <a:solidFill>
                  <a:srgbClr val="000000"/>
                </a:solidFill>
                <a:latin typeface="黑体" panose="02010609060101010101" pitchFamily="49" charset="-122"/>
                <a:sym typeface="宋体" panose="02010600030101010101" pitchFamily="2" charset="-122"/>
              </a:rPr>
              <a:t>		</a:t>
            </a:r>
            <a:endParaRPr lang="zh-CN" altLang="zh-CN" sz="2400">
              <a:solidFill>
                <a:srgbClr val="000000"/>
              </a:solidFill>
              <a:ea typeface="黑体" panose="02010609060101010101" pitchFamily="49" charset="-122"/>
              <a:sym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  <a:sym typeface="宋体" panose="02010600030101010101" pitchFamily="2" charset="-122"/>
              </a:rPr>
              <a:t>B．气候类型以赤道为轴南北对称分布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  <a:sym typeface="宋体" panose="02010600030101010101" pitchFamily="2" charset="-122"/>
              </a:rPr>
              <a:t>C．刚果河是世界上径流量最大的河流</a:t>
            </a:r>
            <a:r>
              <a:rPr lang="en-US" altLang="zh-CN" sz="2400">
                <a:solidFill>
                  <a:srgbClr val="000000"/>
                </a:solidFill>
                <a:latin typeface="黑体" panose="02010609060101010101" pitchFamily="49" charset="-122"/>
                <a:sym typeface="宋体" panose="02010600030101010101" pitchFamily="2" charset="-122"/>
              </a:rPr>
              <a:t>		</a:t>
            </a:r>
            <a:endParaRPr lang="zh-CN" altLang="zh-CN" sz="2400">
              <a:solidFill>
                <a:srgbClr val="000000"/>
              </a:solidFill>
              <a:ea typeface="黑体" panose="02010609060101010101" pitchFamily="49" charset="-122"/>
              <a:sym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  <a:sym typeface="宋体" panose="02010600030101010101" pitchFamily="2" charset="-122"/>
              </a:rPr>
              <a:t>D．地势东南高，西北低</a:t>
            </a:r>
            <a:endParaRPr lang="zh-CN" altLang="en-US" sz="2400" b="1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pic>
        <p:nvPicPr>
          <p:cNvPr id="53250" name="图片 107374285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0" y="2395538"/>
            <a:ext cx="2908300" cy="310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1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-1588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8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7921625" y="1490663"/>
            <a:ext cx="4826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圆角矩形 10"/>
          <p:cNvSpPr>
            <a:spLocks noChangeArrowheads="1"/>
          </p:cNvSpPr>
          <p:nvPr/>
        </p:nvSpPr>
        <p:spPr bwMode="auto">
          <a:xfrm>
            <a:off x="234950" y="3733800"/>
            <a:ext cx="1493838" cy="42545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亚马孙河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4879975" y="2500313"/>
            <a:ext cx="4826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6741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bldLvl="0" animBg="1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3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1196975"/>
            <a:ext cx="7381875" cy="543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4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3" name="圆角矩形 2"/>
          <p:cNvSpPr>
            <a:spLocks noChangeArrowheads="1"/>
          </p:cNvSpPr>
          <p:nvPr/>
        </p:nvSpPr>
        <p:spPr bwMode="auto">
          <a:xfrm>
            <a:off x="4889500" y="4676775"/>
            <a:ext cx="898525" cy="42545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高原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4286250" y="4214813"/>
            <a:ext cx="482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4" name="圆角矩形 3"/>
          <p:cNvSpPr>
            <a:spLocks noChangeArrowheads="1"/>
          </p:cNvSpPr>
          <p:nvPr/>
        </p:nvSpPr>
        <p:spPr bwMode="auto">
          <a:xfrm>
            <a:off x="6550025" y="4968875"/>
            <a:ext cx="1260475" cy="42545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南极洲</a:t>
            </a:r>
          </a:p>
        </p:txBody>
      </p:sp>
      <p:sp>
        <p:nvSpPr>
          <p:cNvPr id="5" name="圆角矩形 4"/>
          <p:cNvSpPr>
            <a:spLocks noChangeArrowheads="1"/>
          </p:cNvSpPr>
          <p:nvPr/>
        </p:nvSpPr>
        <p:spPr bwMode="auto">
          <a:xfrm>
            <a:off x="3005138" y="4968875"/>
            <a:ext cx="900112" cy="42545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欧洲</a:t>
            </a: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2781300" y="5241925"/>
            <a:ext cx="482600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圆角矩形 6"/>
          <p:cNvSpPr>
            <a:spLocks noChangeArrowheads="1"/>
          </p:cNvSpPr>
          <p:nvPr/>
        </p:nvSpPr>
        <p:spPr bwMode="auto">
          <a:xfrm>
            <a:off x="2914650" y="1724025"/>
            <a:ext cx="277813" cy="42545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2706688" y="2611438"/>
            <a:ext cx="277812" cy="42545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4405313" y="5934075"/>
            <a:ext cx="4841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C</a:t>
            </a:r>
          </a:p>
        </p:txBody>
      </p: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3821560" y="2466975"/>
            <a:ext cx="1201439" cy="1449387"/>
            <a:chOff x="6808" y="3197"/>
            <a:chExt cx="2653" cy="3227"/>
          </a:xfrm>
        </p:grpSpPr>
        <p:pic>
          <p:nvPicPr>
            <p:cNvPr id="54285" name="图片 1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306"/>
            <a:stretch>
              <a:fillRect/>
            </a:stretch>
          </p:blipFill>
          <p:spPr bwMode="auto">
            <a:xfrm>
              <a:off x="6808" y="3197"/>
              <a:ext cx="2590" cy="3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54286" name="直接箭头连接符 11"/>
            <p:cNvCxnSpPr>
              <a:cxnSpLocks noChangeShapeType="1"/>
            </p:cNvCxnSpPr>
            <p:nvPr/>
          </p:nvCxnSpPr>
          <p:spPr bwMode="auto">
            <a:xfrm flipH="1" flipV="1">
              <a:off x="8052" y="5008"/>
              <a:ext cx="1409" cy="27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4287" name="直接箭头连接符 12"/>
            <p:cNvCxnSpPr>
              <a:cxnSpLocks noChangeShapeType="1"/>
            </p:cNvCxnSpPr>
            <p:nvPr/>
          </p:nvCxnSpPr>
          <p:spPr bwMode="auto">
            <a:xfrm flipH="1" flipV="1">
              <a:off x="7900" y="5281"/>
              <a:ext cx="1409" cy="27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4288" name="直接箭头连接符 13"/>
            <p:cNvCxnSpPr>
              <a:cxnSpLocks noChangeShapeType="1"/>
            </p:cNvCxnSpPr>
            <p:nvPr/>
          </p:nvCxnSpPr>
          <p:spPr bwMode="auto">
            <a:xfrm flipH="1" flipV="1">
              <a:off x="7770" y="5554"/>
              <a:ext cx="1409" cy="27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08194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4" grpId="0" bldLvl="0" animBg="1"/>
      <p:bldP spid="5" grpId="0" bldLvl="0" animBg="1"/>
      <p:bldP spid="6" grpId="0"/>
      <p:bldP spid="7" grpId="0" bldLvl="0" animBg="1"/>
      <p:bldP spid="9" grpId="0" bldLvl="0" animBg="1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图片 99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788" y="1655763"/>
            <a:ext cx="3478212" cy="354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文本框 100"/>
          <p:cNvSpPr txBox="1">
            <a:spLocks noChangeArrowheads="1"/>
          </p:cNvSpPr>
          <p:nvPr/>
        </p:nvSpPr>
        <p:spPr bwMode="auto">
          <a:xfrm>
            <a:off x="93663" y="1304925"/>
            <a:ext cx="5840412" cy="483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2667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800">
                <a:solidFill>
                  <a:srgbClr val="000000"/>
                </a:solidFill>
                <a:ea typeface="楷体_GB2312" charset="-122"/>
              </a:rPr>
              <a:t>读图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5</a:t>
            </a:r>
            <a:r>
              <a:rPr lang="zh-CN" altLang="zh-CN" sz="2800">
                <a:solidFill>
                  <a:srgbClr val="000000"/>
                </a:solidFill>
                <a:ea typeface="楷体_GB2312" charset="-122"/>
              </a:rPr>
              <a:t>非洲部分地区年降水量分布图，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完成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8</a:t>
            </a:r>
            <a:r>
              <a:rPr lang="en-US" altLang="zh-CN" sz="2800">
                <a:solidFill>
                  <a:srgbClr val="000000"/>
                </a:solidFill>
                <a:ea typeface="楷体_GB2312" charset="-122"/>
              </a:rPr>
              <a:t>—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9</a:t>
            </a:r>
            <a:r>
              <a:rPr lang="zh-CN" altLang="zh-CN" sz="2800">
                <a:solidFill>
                  <a:srgbClr val="000000"/>
                </a:solidFill>
                <a:ea typeface="楷体_GB2312" charset="-122"/>
              </a:rPr>
              <a:t>题。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8</a:t>
            </a:r>
            <a:r>
              <a:rPr lang="zh-CN" altLang="zh-CN" sz="2800">
                <a:solidFill>
                  <a:srgbClr val="000000"/>
                </a:solidFill>
              </a:rPr>
              <a:t>．图中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①②③④</a:t>
            </a:r>
            <a:r>
              <a:rPr lang="zh-CN" altLang="zh-CN" sz="2800">
                <a:solidFill>
                  <a:srgbClr val="000000"/>
                </a:solidFill>
              </a:rPr>
              <a:t>四地年降水量最多的是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   A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①</a:t>
            </a:r>
            <a:r>
              <a:rPr lang="zh-CN" altLang="zh-CN" sz="2800">
                <a:solidFill>
                  <a:srgbClr val="000000"/>
                </a:solidFill>
              </a:rPr>
              <a:t>地      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	B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②</a:t>
            </a:r>
            <a:r>
              <a:rPr lang="zh-CN" altLang="zh-CN" sz="2800">
                <a:solidFill>
                  <a:srgbClr val="000000"/>
                </a:solidFill>
              </a:rPr>
              <a:t>地   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  C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③</a:t>
            </a:r>
            <a:r>
              <a:rPr lang="zh-CN" altLang="zh-CN" sz="2800">
                <a:solidFill>
                  <a:srgbClr val="000000"/>
                </a:solidFill>
              </a:rPr>
              <a:t>地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	          D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④</a:t>
            </a:r>
            <a:r>
              <a:rPr lang="zh-CN" altLang="zh-CN" sz="2800">
                <a:solidFill>
                  <a:srgbClr val="000000"/>
                </a:solidFill>
              </a:rPr>
              <a:t>地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9</a:t>
            </a:r>
            <a:r>
              <a:rPr lang="zh-CN" altLang="zh-CN" sz="2800">
                <a:solidFill>
                  <a:srgbClr val="000000"/>
                </a:solidFill>
              </a:rPr>
              <a:t>．图中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⑥</a:t>
            </a:r>
            <a:r>
              <a:rPr lang="zh-CN" altLang="zh-CN" sz="2800">
                <a:solidFill>
                  <a:srgbClr val="000000"/>
                </a:solidFill>
              </a:rPr>
              <a:t>地与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⑤</a:t>
            </a:r>
            <a:r>
              <a:rPr lang="zh-CN" altLang="zh-CN" sz="2800">
                <a:solidFill>
                  <a:srgbClr val="000000"/>
                </a:solidFill>
              </a:rPr>
              <a:t>地相比，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年</a:t>
            </a:r>
            <a:r>
              <a:rPr lang="zh-CN" altLang="zh-CN" sz="2800">
                <a:solidFill>
                  <a:srgbClr val="000000"/>
                </a:solidFill>
              </a:rPr>
              <a:t>降水量少的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主要影响因素</a:t>
            </a:r>
            <a:r>
              <a:rPr lang="zh-CN" altLang="zh-CN" sz="2800">
                <a:solidFill>
                  <a:srgbClr val="000000"/>
                </a:solidFill>
              </a:rPr>
              <a:t>是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纬度因素         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海陆因素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地形因素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	     D</a:t>
            </a:r>
            <a:r>
              <a:rPr lang="zh-CN" altLang="zh-CN" sz="2800">
                <a:solidFill>
                  <a:srgbClr val="000000"/>
                </a:solidFill>
              </a:rPr>
              <a:t>．</a:t>
            </a:r>
            <a:r>
              <a:rPr lang="zh-CN" altLang="zh-CN" sz="2800">
                <a:solidFill>
                  <a:srgbClr val="000000"/>
                </a:solidFill>
                <a:latin typeface="Times New Roman" panose="02020603050405020304" pitchFamily="18" charset="0"/>
              </a:rPr>
              <a:t>人类活动</a:t>
            </a:r>
            <a:endParaRPr lang="zh-CN" altLang="en-US" sz="2800">
              <a:solidFill>
                <a:srgbClr val="000000"/>
              </a:solidFill>
            </a:endParaRPr>
          </a:p>
        </p:txBody>
      </p:sp>
      <p:pic>
        <p:nvPicPr>
          <p:cNvPr id="55299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4768850" y="2630488"/>
            <a:ext cx="4826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4011613" y="4619625"/>
            <a:ext cx="482600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7" name="圆角矩形 6"/>
          <p:cNvSpPr>
            <a:spLocks noChangeArrowheads="1"/>
          </p:cNvSpPr>
          <p:nvPr/>
        </p:nvSpPr>
        <p:spPr bwMode="auto">
          <a:xfrm>
            <a:off x="5934075" y="3216275"/>
            <a:ext cx="1025525" cy="1558925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5" name="圆角矩形 4"/>
          <p:cNvSpPr>
            <a:spLocks noChangeArrowheads="1"/>
          </p:cNvSpPr>
          <p:nvPr/>
        </p:nvSpPr>
        <p:spPr bwMode="auto">
          <a:xfrm>
            <a:off x="8093075" y="2906713"/>
            <a:ext cx="900113" cy="839787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东非高原</a:t>
            </a:r>
          </a:p>
        </p:txBody>
      </p:sp>
      <p:sp>
        <p:nvSpPr>
          <p:cNvPr id="3" name="圆角矩形 2"/>
          <p:cNvSpPr>
            <a:spLocks noChangeArrowheads="1"/>
          </p:cNvSpPr>
          <p:nvPr/>
        </p:nvSpPr>
        <p:spPr bwMode="auto">
          <a:xfrm>
            <a:off x="6824663" y="3009900"/>
            <a:ext cx="900112" cy="838200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刚果盆地</a:t>
            </a:r>
          </a:p>
        </p:txBody>
      </p:sp>
    </p:spTree>
    <p:extLst>
      <p:ext uri="{BB962C8B-B14F-4D97-AF65-F5344CB8AC3E}">
        <p14:creationId xmlns:p14="http://schemas.microsoft.com/office/powerpoint/2010/main" val="112005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  <p:bldP spid="7" grpId="0" bldLvl="0" animBg="1"/>
      <p:bldP spid="5" grpId="0" bldLvl="0" animBg="1"/>
      <p:bldP spid="3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文本框 1"/>
          <p:cNvSpPr txBox="1">
            <a:spLocks noChangeArrowheads="1"/>
          </p:cNvSpPr>
          <p:nvPr/>
        </p:nvSpPr>
        <p:spPr bwMode="auto">
          <a:xfrm>
            <a:off x="233363" y="1458913"/>
            <a:ext cx="69532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2667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读图9—“非洲气候类型图”，完成1</a:t>
            </a:r>
            <a:r>
              <a:rPr lang="en-US" altLang="zh-CN">
                <a:solidFill>
                  <a:srgbClr val="000000"/>
                </a:solidFill>
                <a:ea typeface="楷体_GB2312" charset="-122"/>
              </a:rPr>
              <a:t>0</a:t>
            </a: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—1</a:t>
            </a:r>
            <a:r>
              <a:rPr lang="en-US" altLang="zh-CN">
                <a:solidFill>
                  <a:srgbClr val="000000"/>
                </a:solidFill>
                <a:ea typeface="楷体_GB2312" charset="-122"/>
              </a:rPr>
              <a:t>1</a:t>
            </a: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题。</a:t>
            </a:r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56322" name="图片 2"/>
          <p:cNvPicPr>
            <a:picLocks noChangeArrowheads="1"/>
          </p:cNvPicPr>
          <p:nvPr/>
        </p:nvPicPr>
        <p:blipFill>
          <a:blip r:embed="rId2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550" y="2736850"/>
            <a:ext cx="2533650" cy="327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3" name="文本框 105"/>
          <p:cNvSpPr txBox="1">
            <a:spLocks noChangeArrowheads="1"/>
          </p:cNvSpPr>
          <p:nvPr/>
        </p:nvSpPr>
        <p:spPr bwMode="auto">
          <a:xfrm>
            <a:off x="234950" y="2006600"/>
            <a:ext cx="6167438" cy="415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b="1">
                <a:solidFill>
                  <a:srgbClr val="000000"/>
                </a:solidFill>
              </a:rPr>
              <a:t>1</a:t>
            </a:r>
            <a:r>
              <a:rPr lang="en-US" altLang="zh-CN" sz="2400" b="1">
                <a:solidFill>
                  <a:srgbClr val="000000"/>
                </a:solidFill>
              </a:rPr>
              <a:t>0</a:t>
            </a:r>
            <a:r>
              <a:rPr lang="zh-CN" altLang="zh-CN" sz="2400" b="1">
                <a:solidFill>
                  <a:srgbClr val="000000"/>
                </a:solidFill>
              </a:rPr>
              <a:t>．乞力马扎罗山位于赤道附近，山顶却终年被积雪覆盖，成为“赤道雪峰”。其影响因素是</a:t>
            </a:r>
            <a:endParaRPr lang="en-US" altLang="zh-CN" sz="2400" b="1">
              <a:solidFill>
                <a:srgbClr val="000000"/>
              </a:solidFill>
              <a:latin typeface="华文中宋" panose="0201060004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A</a:t>
            </a:r>
            <a:r>
              <a:rPr lang="zh-CN" altLang="zh-CN" sz="2400" b="1">
                <a:solidFill>
                  <a:srgbClr val="000000"/>
                </a:solidFill>
              </a:rPr>
              <a:t>．纬度位置                 </a:t>
            </a: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B</a:t>
            </a:r>
            <a:r>
              <a:rPr lang="zh-CN" altLang="zh-CN" sz="2400" b="1">
                <a:solidFill>
                  <a:srgbClr val="000000"/>
                </a:solidFill>
              </a:rPr>
              <a:t>．海陆位置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C</a:t>
            </a:r>
            <a:r>
              <a:rPr lang="zh-CN" altLang="zh-CN" sz="2400" b="1">
                <a:solidFill>
                  <a:srgbClr val="000000"/>
                </a:solidFill>
              </a:rPr>
              <a:t>．人类活动                 </a:t>
            </a: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D</a:t>
            </a:r>
            <a:r>
              <a:rPr lang="zh-CN" altLang="zh-CN" sz="2400" b="1">
                <a:solidFill>
                  <a:srgbClr val="000000"/>
                </a:solidFill>
              </a:rPr>
              <a:t>．地形地势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b="1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b="1">
                <a:solidFill>
                  <a:srgbClr val="000000"/>
                </a:solidFill>
              </a:rPr>
              <a:t>1</a:t>
            </a:r>
            <a:r>
              <a:rPr lang="en-US" altLang="zh-CN" sz="2400" b="1">
                <a:solidFill>
                  <a:srgbClr val="000000"/>
                </a:solidFill>
              </a:rPr>
              <a:t>1</a:t>
            </a:r>
            <a:r>
              <a:rPr lang="zh-CN" altLang="zh-CN" sz="2400" b="1">
                <a:solidFill>
                  <a:srgbClr val="000000"/>
                </a:solidFill>
              </a:rPr>
              <a:t>．下列关于非洲气候描述正确的是</a:t>
            </a:r>
            <a:endParaRPr lang="en-US" altLang="zh-CN" sz="2400" b="1">
              <a:solidFill>
                <a:srgbClr val="000000"/>
              </a:solidFill>
              <a:latin typeface="华文中宋" panose="0201060004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A</a:t>
            </a:r>
            <a:r>
              <a:rPr lang="zh-CN" altLang="zh-CN" sz="2400" b="1">
                <a:solidFill>
                  <a:srgbClr val="000000"/>
                </a:solidFill>
              </a:rPr>
              <a:t>．以赤道为中心南北对称分布</a:t>
            </a:r>
            <a:endParaRPr lang="en-US" altLang="zh-CN" sz="2400" b="1">
              <a:solidFill>
                <a:srgbClr val="000000"/>
              </a:solidFill>
              <a:latin typeface="华文中宋" panose="0201060004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B</a:t>
            </a:r>
            <a:r>
              <a:rPr lang="zh-CN" altLang="zh-CN" sz="2400" b="1">
                <a:solidFill>
                  <a:srgbClr val="000000"/>
                </a:solidFill>
              </a:rPr>
              <a:t>．非洲分布面积最广的是热带雨林气候</a:t>
            </a:r>
            <a:endParaRPr lang="en-US" altLang="zh-CN" sz="2400" b="1">
              <a:solidFill>
                <a:srgbClr val="000000"/>
              </a:solidFill>
              <a:latin typeface="华文中宋" panose="0201060004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C</a:t>
            </a:r>
            <a:r>
              <a:rPr lang="zh-CN" altLang="zh-CN" sz="2400" b="1">
                <a:solidFill>
                  <a:srgbClr val="000000"/>
                </a:solidFill>
              </a:rPr>
              <a:t>．地中海气候只分布在北部的地中海沿岸</a:t>
            </a:r>
            <a:endParaRPr lang="en-US" altLang="zh-CN" sz="2400" b="1">
              <a:solidFill>
                <a:srgbClr val="000000"/>
              </a:solidFill>
              <a:latin typeface="华文中宋" panose="0201060004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000000"/>
                </a:solidFill>
                <a:latin typeface="华文中宋" panose="02010600040101010101" pitchFamily="2" charset="-122"/>
              </a:rPr>
              <a:t>D</a:t>
            </a:r>
            <a:r>
              <a:rPr lang="zh-CN" altLang="zh-CN" sz="2400" b="1">
                <a:solidFill>
                  <a:srgbClr val="000000"/>
                </a:solidFill>
              </a:rPr>
              <a:t>．非洲没有亚热带气候类型</a:t>
            </a:r>
            <a:endParaRPr lang="zh-CN" altLang="en-US" sz="2400" b="1">
              <a:solidFill>
                <a:srgbClr val="000000"/>
              </a:solidFill>
            </a:endParaRPr>
          </a:p>
        </p:txBody>
      </p:sp>
      <p:pic>
        <p:nvPicPr>
          <p:cNvPr id="56324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989138" y="2736850"/>
            <a:ext cx="4841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4" name="圆角矩形 3"/>
          <p:cNvSpPr>
            <a:spLocks noChangeArrowheads="1"/>
          </p:cNvSpPr>
          <p:nvPr/>
        </p:nvSpPr>
        <p:spPr bwMode="auto">
          <a:xfrm>
            <a:off x="4403725" y="4921250"/>
            <a:ext cx="841375" cy="454025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草原</a:t>
            </a:r>
          </a:p>
        </p:txBody>
      </p:sp>
      <p:sp>
        <p:nvSpPr>
          <p:cNvPr id="2" name="圆角矩形 1"/>
          <p:cNvSpPr>
            <a:spLocks noChangeArrowheads="1"/>
          </p:cNvSpPr>
          <p:nvPr/>
        </p:nvSpPr>
        <p:spPr bwMode="auto">
          <a:xfrm>
            <a:off x="4151313" y="5708650"/>
            <a:ext cx="1793875" cy="452438"/>
          </a:xfrm>
          <a:prstGeom prst="roundRect">
            <a:avLst>
              <a:gd name="adj" fmla="val 16667"/>
            </a:avLst>
          </a:prstGeom>
          <a:solidFill>
            <a:srgbClr val="A4FEC2"/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地中海气候</a:t>
            </a:r>
          </a:p>
        </p:txBody>
      </p:sp>
      <p:cxnSp>
        <p:nvCxnSpPr>
          <p:cNvPr id="3" name="直接箭头连接符 2"/>
          <p:cNvCxnSpPr>
            <a:cxnSpLocks noChangeShapeType="1"/>
          </p:cNvCxnSpPr>
          <p:nvPr/>
        </p:nvCxnSpPr>
        <p:spPr bwMode="auto">
          <a:xfrm>
            <a:off x="6022975" y="5543550"/>
            <a:ext cx="1644650" cy="46038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5245100" y="4081463"/>
            <a:ext cx="4826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848656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bldLvl="0" animBg="1"/>
      <p:bldP spid="2" grpId="0" bldLvl="0" animBg="1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图片 10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475" y="339725"/>
            <a:ext cx="4098925" cy="352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6" name="文本框 104"/>
          <p:cNvSpPr txBox="1">
            <a:spLocks noChangeArrowheads="1"/>
          </p:cNvSpPr>
          <p:nvPr/>
        </p:nvSpPr>
        <p:spPr bwMode="auto">
          <a:xfrm>
            <a:off x="-84138" y="1590675"/>
            <a:ext cx="6959601" cy="415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2667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读图5，完成</a:t>
            </a:r>
            <a:r>
              <a:rPr lang="en-US" altLang="zh-CN">
                <a:solidFill>
                  <a:srgbClr val="000000"/>
                </a:solidFill>
                <a:ea typeface="楷体_GB2312" charset="-122"/>
              </a:rPr>
              <a:t>12</a:t>
            </a: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—1</a:t>
            </a:r>
            <a:r>
              <a:rPr lang="en-US" altLang="zh-CN">
                <a:solidFill>
                  <a:srgbClr val="000000"/>
                </a:solidFill>
                <a:ea typeface="楷体_GB2312" charset="-122"/>
              </a:rPr>
              <a:t>3</a:t>
            </a:r>
            <a:r>
              <a:rPr lang="zh-CN" altLang="zh-CN">
                <a:solidFill>
                  <a:srgbClr val="000000"/>
                </a:solidFill>
                <a:ea typeface="楷体_GB2312" charset="-122"/>
              </a:rPr>
              <a:t>题。</a:t>
            </a:r>
            <a:endParaRPr lang="zh-CN" altLang="zh-CN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>
                <a:solidFill>
                  <a:srgbClr val="000000"/>
                </a:solidFill>
              </a:rPr>
              <a:t>12</a:t>
            </a:r>
            <a:r>
              <a:rPr lang="zh-CN" altLang="zh-CN">
                <a:solidFill>
                  <a:srgbClr val="000000"/>
                </a:solidFill>
              </a:rPr>
              <a:t>．图中裂谷形成的原因是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  A．板块挤压断裂      B. 河流冲刷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  C．板块拉伸断裂      D. 冰川侵蚀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>
                <a:solidFill>
                  <a:srgbClr val="000000"/>
                </a:solidFill>
              </a:rPr>
              <a:t>13</a:t>
            </a:r>
            <a:r>
              <a:rPr lang="zh-CN" altLang="zh-CN">
                <a:solidFill>
                  <a:srgbClr val="000000"/>
                </a:solidFill>
              </a:rPr>
              <a:t>．图中大洲中部和南部典型人种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的体质特征是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A．皮肤呈黄色或黄棕色，头发黑直     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B. 皮肤呈浅棕色，眼色和发色都比较浅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C．皮肤呈白色，头发呈波浪状         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>
                <a:solidFill>
                  <a:srgbClr val="000000"/>
                </a:solidFill>
              </a:rPr>
              <a:t>  D. 皮肤呈黑棕色，头发卷曲</a:t>
            </a:r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57347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68850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 Box 4"/>
          <p:cNvSpPr>
            <a:spLocks noChangeArrowheads="1"/>
          </p:cNvSpPr>
          <p:nvPr/>
        </p:nvSpPr>
        <p:spPr bwMode="auto">
          <a:xfrm>
            <a:off x="250825" y="201613"/>
            <a:ext cx="3654425" cy="792162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聚焦中考</a:t>
            </a: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4132263" y="1808163"/>
            <a:ext cx="4841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2335213" y="3705225"/>
            <a:ext cx="484187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8944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图片 108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66"/>
          <a:stretch>
            <a:fillRect/>
          </a:stretch>
        </p:blipFill>
        <p:spPr bwMode="auto">
          <a:xfrm>
            <a:off x="1409700" y="4381500"/>
            <a:ext cx="2990056" cy="164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文本框 106"/>
          <p:cNvSpPr txBox="1">
            <a:spLocks noChangeArrowheads="1"/>
          </p:cNvSpPr>
          <p:nvPr/>
        </p:nvSpPr>
        <p:spPr bwMode="auto">
          <a:xfrm>
            <a:off x="0" y="155575"/>
            <a:ext cx="90185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 读图21“南美洲和非洲气候类型分布图”，完成下列问题。(7分)</a:t>
            </a:r>
            <a:endParaRPr lang="zh-CN" altLang="en-US" sz="2400">
              <a:solidFill>
                <a:srgbClr val="000000"/>
              </a:solidFill>
              <a:ea typeface="黑体" panose="02010609060101010101" pitchFamily="49" charset="-122"/>
            </a:endParaRPr>
          </a:p>
        </p:txBody>
      </p:sp>
      <p:pic>
        <p:nvPicPr>
          <p:cNvPr id="58371" name="图片 1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5" y="615950"/>
            <a:ext cx="5395913" cy="259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2" name="文本框 107"/>
          <p:cNvSpPr txBox="1">
            <a:spLocks noChangeArrowheads="1"/>
          </p:cNvSpPr>
          <p:nvPr/>
        </p:nvSpPr>
        <p:spPr bwMode="auto">
          <a:xfrm>
            <a:off x="0" y="2997200"/>
            <a:ext cx="9144000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（2）据图分别说出两大洲西部沿海地区在气候类型分布上的突出特点。(2分)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000000"/>
              </a:solidFill>
              <a:ea typeface="黑体" panose="02010609060101010101" pitchFamily="49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（</a:t>
            </a:r>
            <a:r>
              <a:rPr lang="en-US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3</a:t>
            </a:r>
            <a:r>
              <a:rPr lang="zh-CN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）图21中①②两地降水状况，分别对应图22中的__和__。(2分)</a:t>
            </a:r>
            <a:endParaRPr lang="zh-CN" altLang="en-US" sz="2400" b="1" dirty="0">
              <a:solidFill>
                <a:srgbClr val="000000"/>
              </a:solidFill>
            </a:endParaRPr>
          </a:p>
        </p:txBody>
      </p:sp>
      <p:pic>
        <p:nvPicPr>
          <p:cNvPr id="58373" name="图片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05" y="4512866"/>
            <a:ext cx="3409951" cy="1813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4" name="文本框 109"/>
          <p:cNvSpPr txBox="1">
            <a:spLocks noChangeArrowheads="1"/>
          </p:cNvSpPr>
          <p:nvPr/>
        </p:nvSpPr>
        <p:spPr bwMode="auto">
          <a:xfrm>
            <a:off x="136525" y="6027738"/>
            <a:ext cx="87249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（4）比较两大洲气候类型分布状况，非洲缺少的亚热带气候类型是</a:t>
            </a:r>
            <a:r>
              <a:rPr lang="zh-CN" altLang="zh-CN" sz="2400" dirty="0" smtClean="0">
                <a:solidFill>
                  <a:srgbClr val="000000"/>
                </a:solidFill>
                <a:ea typeface="黑体" panose="02010609060101010101" pitchFamily="49" charset="-122"/>
              </a:rPr>
              <a:t>_</a:t>
            </a:r>
            <a:r>
              <a:rPr lang="en-US" altLang="zh-CN" sz="2400" dirty="0" smtClean="0">
                <a:solidFill>
                  <a:srgbClr val="000000"/>
                </a:solidFill>
                <a:ea typeface="黑体" panose="02010609060101010101" pitchFamily="49" charset="-122"/>
              </a:rPr>
              <a:t>_________</a:t>
            </a:r>
            <a:r>
              <a:rPr lang="zh-CN" altLang="zh-CN" sz="2400" dirty="0" smtClean="0">
                <a:solidFill>
                  <a:srgbClr val="000000"/>
                </a:solidFill>
                <a:ea typeface="黑体" panose="02010609060101010101" pitchFamily="49" charset="-122"/>
              </a:rPr>
              <a:t>________</a:t>
            </a:r>
            <a:r>
              <a:rPr lang="zh-CN" altLang="zh-CN" sz="2400" dirty="0">
                <a:solidFill>
                  <a:srgbClr val="000000"/>
                </a:solidFill>
                <a:ea typeface="黑体" panose="02010609060101010101" pitchFamily="49" charset="-122"/>
              </a:rPr>
              <a:t>。(1分)</a:t>
            </a:r>
            <a:endParaRPr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58375" name="文本框 3"/>
          <p:cNvSpPr txBox="1">
            <a:spLocks noChangeArrowheads="1"/>
          </p:cNvSpPr>
          <p:nvPr/>
        </p:nvSpPr>
        <p:spPr bwMode="auto">
          <a:xfrm>
            <a:off x="5418138" y="690563"/>
            <a:ext cx="3600450" cy="230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2400">
                <a:solidFill>
                  <a:srgbClr val="000000"/>
                </a:solidFill>
                <a:ea typeface="黑体" panose="02010609060101010101" pitchFamily="49" charset="-122"/>
              </a:rPr>
              <a:t>（1）两大洲气候特征的共同点是_____________，最主要的原因是_____________。(2分)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rgbClr val="000000"/>
              </a:solidFill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5260975" y="1298575"/>
            <a:ext cx="28511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FF0000"/>
                </a:solidFill>
              </a:rPr>
              <a:t>热带气候为主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5418138" y="2036763"/>
            <a:ext cx="285115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FF0000"/>
                </a:solidFill>
              </a:rPr>
              <a:t>大部分位于南北回归线之间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722438" y="3305175"/>
            <a:ext cx="535463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FF0000"/>
                </a:solidFill>
              </a:rPr>
              <a:t>南美洲：在西部沿海呈狭长带状分布；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FF0000"/>
                </a:solidFill>
              </a:rPr>
              <a:t>非洲：以赤道为轴，南北对称分布</a:t>
            </a: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6892927" y="3944739"/>
            <a:ext cx="611187" cy="5842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FF0000"/>
                </a:solidFill>
              </a:rPr>
              <a:t>丁</a:t>
            </a: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7586662" y="3928666"/>
            <a:ext cx="611187" cy="5842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FF0000"/>
                </a:solidFill>
              </a:rPr>
              <a:t>乙</a:t>
            </a: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811213" y="6273800"/>
            <a:ext cx="33067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FF0000"/>
                </a:solidFill>
              </a:rPr>
              <a:t>亚热带</a:t>
            </a:r>
            <a:r>
              <a:rPr lang="zh-CN" altLang="en-US" sz="3200" b="1" dirty="0">
                <a:solidFill>
                  <a:srgbClr val="FF0000"/>
                </a:solidFill>
              </a:rPr>
              <a:t>湿润气候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12389" y="4135438"/>
            <a:ext cx="5313363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①为南半球的地中海气候，冬季多雨，南半球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月左右为冬季，所以丁反映了①地降水状况。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②位于安第斯山脉的背风坡，太平洋暖湿西风难以抵达，降水稀少，所以乙反映了②地将水状况。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254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  <p:bldP spid="3" grpId="0"/>
      <p:bldP spid="4" grpId="0"/>
      <p:bldP spid="5" grpId="0"/>
      <p:bldP spid="6" grpId="0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ext Box 2"/>
          <p:cNvSpPr txBox="1">
            <a:spLocks noChangeArrowheads="1"/>
          </p:cNvSpPr>
          <p:nvPr/>
        </p:nvSpPr>
        <p:spPr bwMode="auto">
          <a:xfrm>
            <a:off x="468313" y="693738"/>
            <a:ext cx="8208962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400" b="1">
              <a:solidFill>
                <a:srgbClr val="000000"/>
              </a:solidFill>
              <a:latin typeface="楷体_GB2312" charset="-122"/>
              <a:ea typeface="楷体_GB2312" charset="-122"/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400" b="1">
              <a:solidFill>
                <a:srgbClr val="000000"/>
              </a:solidFill>
              <a:latin typeface="楷体_GB2312" charset="-122"/>
              <a:ea typeface="楷体_GB2312" charset="-122"/>
            </a:endParaRPr>
          </a:p>
        </p:txBody>
      </p:sp>
      <p:sp>
        <p:nvSpPr>
          <p:cNvPr id="60418" name="Rectangle 3"/>
          <p:cNvSpPr>
            <a:spLocks noChangeArrowheads="1"/>
          </p:cNvSpPr>
          <p:nvPr/>
        </p:nvSpPr>
        <p:spPr bwMode="auto">
          <a:xfrm>
            <a:off x="107950" y="812800"/>
            <a:ext cx="8785225" cy="542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．世界上国家最多的大洲是                                （ 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．非洲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．亚洲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．欧洲 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．大洋洲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．非洲大陆的地形主要是                                    （ 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．平原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．山地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．高原 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．丘陵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．苏伊士运河沟通了                                            （ 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．地中海和大西洋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．地中海和黑海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．大西洋和太平洋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．地中海和红海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．有“非洲屋脊”之称的是                                    （ 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．东非高原            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．南非高原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．撒哈拉沙漠            </a:t>
            </a:r>
            <a:r>
              <a:rPr lang="en-US" altLang="zh-CN" sz="2800" b="1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．埃塞俄比亚高原</a:t>
            </a:r>
          </a:p>
        </p:txBody>
      </p:sp>
      <p:sp>
        <p:nvSpPr>
          <p:cNvPr id="60419" name="WordArt 4"/>
          <p:cNvSpPr>
            <a:spLocks noChangeArrowheads="1" noChangeShapeType="1" noTextEdit="1"/>
          </p:cNvSpPr>
          <p:nvPr/>
        </p:nvSpPr>
        <p:spPr bwMode="auto">
          <a:xfrm>
            <a:off x="1619250" y="214313"/>
            <a:ext cx="18669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课堂练习</a:t>
            </a:r>
          </a:p>
        </p:txBody>
      </p:sp>
      <p:sp>
        <p:nvSpPr>
          <p:cNvPr id="272389" name="Rectangle 5"/>
          <p:cNvSpPr>
            <a:spLocks noChangeArrowheads="1"/>
          </p:cNvSpPr>
          <p:nvPr/>
        </p:nvSpPr>
        <p:spPr bwMode="auto">
          <a:xfrm>
            <a:off x="7956550" y="847725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A</a:t>
            </a:r>
          </a:p>
        </p:txBody>
      </p:sp>
      <p:sp>
        <p:nvSpPr>
          <p:cNvPr id="272390" name="Rectangle 6"/>
          <p:cNvSpPr>
            <a:spLocks noChangeArrowheads="1"/>
          </p:cNvSpPr>
          <p:nvPr/>
        </p:nvSpPr>
        <p:spPr bwMode="auto">
          <a:xfrm>
            <a:off x="7956550" y="1976438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C</a:t>
            </a:r>
          </a:p>
        </p:txBody>
      </p:sp>
      <p:sp>
        <p:nvSpPr>
          <p:cNvPr id="272391" name="Rectangle 7"/>
          <p:cNvSpPr>
            <a:spLocks noChangeArrowheads="1"/>
          </p:cNvSpPr>
          <p:nvPr/>
        </p:nvSpPr>
        <p:spPr bwMode="auto">
          <a:xfrm>
            <a:off x="7956550" y="3068638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D</a:t>
            </a:r>
          </a:p>
        </p:txBody>
      </p:sp>
      <p:sp>
        <p:nvSpPr>
          <p:cNvPr id="272392" name="Rectangle 8"/>
          <p:cNvSpPr>
            <a:spLocks noChangeArrowheads="1"/>
          </p:cNvSpPr>
          <p:nvPr/>
        </p:nvSpPr>
        <p:spPr bwMode="auto">
          <a:xfrm>
            <a:off x="8247063" y="4570413"/>
            <a:ext cx="4048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4644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2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2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2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2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2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2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2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2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389" grpId="0"/>
      <p:bldP spid="272390" grpId="0"/>
      <p:bldP spid="272391" grpId="0"/>
      <p:bldP spid="27239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框 2"/>
          <p:cNvSpPr txBox="1">
            <a:spLocks noChangeArrowheads="1"/>
          </p:cNvSpPr>
          <p:nvPr/>
        </p:nvSpPr>
        <p:spPr bwMode="auto">
          <a:xfrm>
            <a:off x="180653" y="469429"/>
            <a:ext cx="8244408" cy="4062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学习目标</a:t>
            </a:r>
            <a:endParaRPr lang="zh-CN" altLang="zh-CN" sz="32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800" b="1" dirty="0" smtClean="0"/>
              <a:t>会</a:t>
            </a:r>
            <a:r>
              <a:rPr lang="zh-CN" altLang="zh-CN" sz="2800" b="1" dirty="0"/>
              <a:t>运用地图说出非洲的纬度位置和海陆位置</a:t>
            </a:r>
            <a:r>
              <a:rPr lang="zh-CN" altLang="zh-CN" sz="2800" b="1" dirty="0" smtClean="0"/>
              <a:t>；</a:t>
            </a:r>
            <a:endParaRPr lang="zh-CN" altLang="zh-CN" sz="2800" dirty="0"/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800" b="1" dirty="0"/>
              <a:t>会运用地图和有关资料归纳出非洲的地形、</a:t>
            </a:r>
            <a:r>
              <a:rPr lang="zh-CN" altLang="zh-CN" sz="2800" b="1" dirty="0" smtClean="0"/>
              <a:t>气候、河流</a:t>
            </a:r>
            <a:r>
              <a:rPr lang="zh-CN" altLang="zh-CN" sz="2800" b="1" dirty="0"/>
              <a:t>特点，及其相互关系</a:t>
            </a:r>
            <a:r>
              <a:rPr lang="zh-CN" altLang="zh-CN" sz="2800" b="1" dirty="0" smtClean="0"/>
              <a:t>；</a:t>
            </a:r>
            <a:endParaRPr lang="zh-CN" altLang="zh-CN" sz="2800" dirty="0"/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800" b="1" dirty="0"/>
              <a:t>会运用有关资料说出非洲的人口、环境、发展等问题；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68300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ext Box 2"/>
          <p:cNvSpPr txBox="1">
            <a:spLocks noChangeArrowheads="1"/>
          </p:cNvSpPr>
          <p:nvPr/>
        </p:nvSpPr>
        <p:spPr bwMode="auto">
          <a:xfrm>
            <a:off x="468313" y="1341438"/>
            <a:ext cx="80645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．撒哈拉沙漠以南的、非洲面积最大的气候类型是（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．热带雨林气候        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．热带草原气候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．热带沙漠气候        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．地中海气候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．下列有关非洲气候特点的叙述，错误的是            （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．气温高         　       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．季风气候显著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．干燥地区广大        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．气候带南北对称分布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．东非高原位于赤道附近，但不属于热带雨林气候而是热带草原气候，其主要原因是                                          （     ）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．距海洋远            　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．海陆差异显著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．副热带高气压控制    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．高原地形的影响</a:t>
            </a:r>
          </a:p>
        </p:txBody>
      </p:sp>
      <p:sp>
        <p:nvSpPr>
          <p:cNvPr id="273412" name="Rectangle 4"/>
          <p:cNvSpPr>
            <a:spLocks noChangeArrowheads="1"/>
          </p:cNvSpPr>
          <p:nvPr/>
        </p:nvSpPr>
        <p:spPr bwMode="auto">
          <a:xfrm>
            <a:off x="7740650" y="1412875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B</a:t>
            </a:r>
          </a:p>
        </p:txBody>
      </p:sp>
      <p:sp>
        <p:nvSpPr>
          <p:cNvPr id="273413" name="Rectangle 5"/>
          <p:cNvSpPr>
            <a:spLocks noChangeArrowheads="1"/>
          </p:cNvSpPr>
          <p:nvPr/>
        </p:nvSpPr>
        <p:spPr bwMode="auto">
          <a:xfrm>
            <a:off x="7812088" y="2781300"/>
            <a:ext cx="4048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B</a:t>
            </a:r>
          </a:p>
        </p:txBody>
      </p:sp>
      <p:sp>
        <p:nvSpPr>
          <p:cNvPr id="273414" name="Rectangle 6"/>
          <p:cNvSpPr>
            <a:spLocks noChangeArrowheads="1"/>
          </p:cNvSpPr>
          <p:nvPr/>
        </p:nvSpPr>
        <p:spPr bwMode="auto">
          <a:xfrm>
            <a:off x="7754938" y="4624388"/>
            <a:ext cx="4048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3333FF"/>
                </a:solidFill>
              </a:rPr>
              <a:t>D</a:t>
            </a:r>
          </a:p>
        </p:txBody>
      </p:sp>
      <p:sp>
        <p:nvSpPr>
          <p:cNvPr id="61445" name="WordArt 4"/>
          <p:cNvSpPr>
            <a:spLocks noChangeArrowheads="1" noChangeShapeType="1" noTextEdit="1"/>
          </p:cNvSpPr>
          <p:nvPr/>
        </p:nvSpPr>
        <p:spPr bwMode="auto">
          <a:xfrm>
            <a:off x="1619250" y="214313"/>
            <a:ext cx="2160588" cy="838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课堂练习</a:t>
            </a:r>
          </a:p>
        </p:txBody>
      </p:sp>
    </p:spTree>
    <p:extLst>
      <p:ext uri="{BB962C8B-B14F-4D97-AF65-F5344CB8AC3E}">
        <p14:creationId xmlns:p14="http://schemas.microsoft.com/office/powerpoint/2010/main" val="40985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3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3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3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3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3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3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412" grpId="0"/>
      <p:bldP spid="273413" grpId="0"/>
      <p:bldP spid="2734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106026"/>
            <a:ext cx="4759325" cy="1061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4" name="Text Box 7"/>
          <p:cNvSpPr>
            <a:spLocks noChangeArrowheads="1"/>
          </p:cNvSpPr>
          <p:nvPr/>
        </p:nvSpPr>
        <p:spPr bwMode="auto">
          <a:xfrm>
            <a:off x="0" y="263843"/>
            <a:ext cx="4019550" cy="646113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0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一、地理位置</a:t>
            </a:r>
          </a:p>
        </p:txBody>
      </p:sp>
      <p:pic>
        <p:nvPicPr>
          <p:cNvPr id="28675" name="Picture 17" descr="6-16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r="3458" b="6056"/>
          <a:stretch>
            <a:fillRect/>
          </a:stretch>
        </p:blipFill>
        <p:spPr bwMode="auto">
          <a:xfrm>
            <a:off x="3132138" y="1317625"/>
            <a:ext cx="5616575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4754" name="Freeform 18"/>
          <p:cNvSpPr>
            <a:spLocks noChangeArrowheads="1"/>
          </p:cNvSpPr>
          <p:nvPr/>
        </p:nvSpPr>
        <p:spPr bwMode="auto">
          <a:xfrm>
            <a:off x="3419475" y="1460500"/>
            <a:ext cx="441325" cy="4992688"/>
          </a:xfrm>
          <a:custGeom>
            <a:avLst/>
            <a:gdLst>
              <a:gd name="T0" fmla="*/ 256 w 256"/>
              <a:gd name="T1" fmla="*/ 0 h 2903"/>
              <a:gd name="T2" fmla="*/ 90 w 256"/>
              <a:gd name="T3" fmla="*/ 653 h 2903"/>
              <a:gd name="T4" fmla="*/ 3 w 256"/>
              <a:gd name="T5" fmla="*/ 1378 h 2903"/>
              <a:gd name="T6" fmla="*/ 73 w 256"/>
              <a:gd name="T7" fmla="*/ 2268 h 2903"/>
              <a:gd name="T8" fmla="*/ 256 w 256"/>
              <a:gd name="T9" fmla="*/ 2903 h 2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6" h="2903">
                <a:moveTo>
                  <a:pt x="256" y="0"/>
                </a:moveTo>
                <a:cubicBezTo>
                  <a:pt x="228" y="109"/>
                  <a:pt x="132" y="423"/>
                  <a:pt x="90" y="653"/>
                </a:cubicBezTo>
                <a:cubicBezTo>
                  <a:pt x="48" y="883"/>
                  <a:pt x="6" y="1109"/>
                  <a:pt x="3" y="1378"/>
                </a:cubicBezTo>
                <a:cubicBezTo>
                  <a:pt x="0" y="1647"/>
                  <a:pt x="31" y="2014"/>
                  <a:pt x="73" y="2268"/>
                </a:cubicBezTo>
                <a:cubicBezTo>
                  <a:pt x="115" y="2522"/>
                  <a:pt x="218" y="2771"/>
                  <a:pt x="256" y="2903"/>
                </a:cubicBezTo>
              </a:path>
            </a:pathLst>
          </a:custGeom>
          <a:noFill/>
          <a:ln w="762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44755" name="Text Box 19"/>
          <p:cNvSpPr txBox="1">
            <a:spLocks noChangeArrowheads="1"/>
          </p:cNvSpPr>
          <p:nvPr/>
        </p:nvSpPr>
        <p:spPr bwMode="auto">
          <a:xfrm>
            <a:off x="3717925" y="6381750"/>
            <a:ext cx="19335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20°W</a:t>
            </a:r>
          </a:p>
        </p:txBody>
      </p:sp>
      <p:sp>
        <p:nvSpPr>
          <p:cNvPr id="244756" name="Text Box 20"/>
          <p:cNvSpPr txBox="1">
            <a:spLocks noChangeArrowheads="1"/>
          </p:cNvSpPr>
          <p:nvPr/>
        </p:nvSpPr>
        <p:spPr bwMode="auto">
          <a:xfrm>
            <a:off x="412750" y="2500728"/>
            <a:ext cx="2108200" cy="1600200"/>
          </a:xfrm>
          <a:prstGeom prst="rect">
            <a:avLst/>
          </a:prstGeom>
          <a:solidFill>
            <a:schemeClr val="accent5">
              <a:alpha val="58823"/>
            </a:schemeClr>
          </a:solidFill>
          <a:ln w="38100">
            <a:solidFill>
              <a:srgbClr val="0070C0"/>
            </a:solidFill>
            <a:prstDash val="lgDashDot"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00"/>
                </a:solidFill>
                <a:ea typeface="黑体" panose="02010609060101010101" pitchFamily="49" charset="-122"/>
              </a:rPr>
              <a:t>非洲位于</a:t>
            </a:r>
          </a:p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东半球西部</a:t>
            </a:r>
            <a:r>
              <a:rPr lang="en-US" altLang="zh-CN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,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跨南北半球</a:t>
            </a:r>
          </a:p>
        </p:txBody>
      </p: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3326553" y="3999403"/>
            <a:ext cx="5459413" cy="584200"/>
            <a:chOff x="5130" y="6317"/>
            <a:chExt cx="8598" cy="920"/>
          </a:xfrm>
        </p:grpSpPr>
        <p:sp>
          <p:nvSpPr>
            <p:cNvPr id="28680" name="Line 21"/>
            <p:cNvSpPr>
              <a:spLocks noChangeShapeType="1"/>
            </p:cNvSpPr>
            <p:nvPr/>
          </p:nvSpPr>
          <p:spPr bwMode="auto">
            <a:xfrm>
              <a:off x="5130" y="6371"/>
              <a:ext cx="8473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28681" name="Text Box 24"/>
            <p:cNvSpPr txBox="1">
              <a:spLocks noChangeArrowheads="1"/>
            </p:cNvSpPr>
            <p:nvPr/>
          </p:nvSpPr>
          <p:spPr bwMode="auto">
            <a:xfrm>
              <a:off x="11516" y="6317"/>
              <a:ext cx="2212" cy="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3200" b="1" dirty="0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赤道</a:t>
              </a:r>
            </a:p>
          </p:txBody>
        </p:sp>
      </p:grpSp>
      <p:grpSp>
        <p:nvGrpSpPr>
          <p:cNvPr id="4" name="组合 3"/>
          <p:cNvGrpSpPr>
            <a:grpSpLocks/>
          </p:cNvGrpSpPr>
          <p:nvPr/>
        </p:nvGrpSpPr>
        <p:grpSpPr bwMode="auto">
          <a:xfrm>
            <a:off x="3257550" y="1716088"/>
            <a:ext cx="6075363" cy="4637087"/>
            <a:chOff x="5130" y="2703"/>
            <a:chExt cx="9568" cy="7301"/>
          </a:xfrm>
        </p:grpSpPr>
        <p:sp>
          <p:nvSpPr>
            <p:cNvPr id="28683" name="Freeform 22"/>
            <p:cNvSpPr>
              <a:spLocks noChangeArrowheads="1"/>
            </p:cNvSpPr>
            <p:nvPr/>
          </p:nvSpPr>
          <p:spPr bwMode="auto">
            <a:xfrm>
              <a:off x="5130" y="8908"/>
              <a:ext cx="8473" cy="165"/>
            </a:xfrm>
            <a:custGeom>
              <a:avLst/>
              <a:gdLst>
                <a:gd name="T0" fmla="*/ 0 w 3129"/>
                <a:gd name="T1" fmla="*/ 61 h 61"/>
                <a:gd name="T2" fmla="*/ 1670 w 3129"/>
                <a:gd name="T3" fmla="*/ 0 h 61"/>
                <a:gd name="T4" fmla="*/ 3129 w 3129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29" h="61">
                  <a:moveTo>
                    <a:pt x="0" y="61"/>
                  </a:moveTo>
                  <a:lnTo>
                    <a:pt x="1670" y="0"/>
                  </a:lnTo>
                  <a:lnTo>
                    <a:pt x="3129" y="61"/>
                  </a:lnTo>
                </a:path>
              </a:pathLst>
            </a:custGeom>
            <a:noFill/>
            <a:ln w="76200">
              <a:solidFill>
                <a:srgbClr val="3333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28684" name="Freeform 23"/>
            <p:cNvSpPr>
              <a:spLocks noChangeArrowheads="1"/>
            </p:cNvSpPr>
            <p:nvPr/>
          </p:nvSpPr>
          <p:spPr bwMode="auto">
            <a:xfrm>
              <a:off x="5130" y="3547"/>
              <a:ext cx="8492" cy="257"/>
            </a:xfrm>
            <a:custGeom>
              <a:avLst/>
              <a:gdLst>
                <a:gd name="T0" fmla="*/ 0 w 3136"/>
                <a:gd name="T1" fmla="*/ 0 h 95"/>
                <a:gd name="T2" fmla="*/ 884 w 3136"/>
                <a:gd name="T3" fmla="*/ 77 h 95"/>
                <a:gd name="T4" fmla="*/ 1844 w 3136"/>
                <a:gd name="T5" fmla="*/ 95 h 95"/>
                <a:gd name="T6" fmla="*/ 2612 w 3136"/>
                <a:gd name="T7" fmla="*/ 77 h 95"/>
                <a:gd name="T8" fmla="*/ 3136 w 3136"/>
                <a:gd name="T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36" h="95">
                  <a:moveTo>
                    <a:pt x="0" y="0"/>
                  </a:moveTo>
                  <a:lnTo>
                    <a:pt x="884" y="77"/>
                  </a:lnTo>
                  <a:lnTo>
                    <a:pt x="1844" y="95"/>
                  </a:lnTo>
                  <a:lnTo>
                    <a:pt x="2612" y="77"/>
                  </a:lnTo>
                  <a:lnTo>
                    <a:pt x="3136" y="51"/>
                  </a:lnTo>
                </a:path>
              </a:pathLst>
            </a:custGeom>
            <a:noFill/>
            <a:ln w="76200">
              <a:solidFill>
                <a:srgbClr val="3333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28685" name="Text Box 25"/>
            <p:cNvSpPr txBox="1">
              <a:spLocks noChangeArrowheads="1"/>
            </p:cNvSpPr>
            <p:nvPr/>
          </p:nvSpPr>
          <p:spPr bwMode="auto">
            <a:xfrm rot="207199">
              <a:off x="11272" y="9084"/>
              <a:ext cx="3426" cy="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3200" b="1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南回归线</a:t>
              </a:r>
            </a:p>
          </p:txBody>
        </p:sp>
        <p:sp>
          <p:nvSpPr>
            <p:cNvPr id="28686" name="Text Box 26"/>
            <p:cNvSpPr txBox="1">
              <a:spLocks noChangeArrowheads="1"/>
            </p:cNvSpPr>
            <p:nvPr/>
          </p:nvSpPr>
          <p:spPr bwMode="auto">
            <a:xfrm rot="-383664">
              <a:off x="10811" y="2703"/>
              <a:ext cx="3553" cy="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3200" b="1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北回归线</a:t>
              </a:r>
            </a:p>
          </p:txBody>
        </p:sp>
      </p:grpSp>
      <p:sp>
        <p:nvSpPr>
          <p:cNvPr id="244764" name="Text Box 28"/>
          <p:cNvSpPr txBox="1">
            <a:spLocks noChangeArrowheads="1"/>
          </p:cNvSpPr>
          <p:nvPr/>
        </p:nvSpPr>
        <p:spPr bwMode="auto">
          <a:xfrm>
            <a:off x="425595" y="4323770"/>
            <a:ext cx="2132012" cy="1816100"/>
          </a:xfrm>
          <a:prstGeom prst="rect">
            <a:avLst/>
          </a:prstGeom>
          <a:solidFill>
            <a:schemeClr val="accent5">
              <a:alpha val="58823"/>
            </a:schemeClr>
          </a:solidFill>
          <a:ln w="38100">
            <a:solidFill>
              <a:srgbClr val="0070C0"/>
            </a:solidFill>
            <a:prstDash val="lgDashDot"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000000"/>
                </a:solidFill>
                <a:ea typeface="黑体" panose="02010609060101010101" pitchFamily="49" charset="-122"/>
              </a:rPr>
              <a:t>大部分位于南北回归线之间，</a:t>
            </a:r>
            <a:r>
              <a:rPr lang="zh-CN" altLang="en-US" sz="2800" b="1">
                <a:solidFill>
                  <a:srgbClr val="FF0000"/>
                </a:solidFill>
                <a:ea typeface="黑体" panose="02010609060101010101" pitchFamily="49" charset="-122"/>
              </a:rPr>
              <a:t>主要</a:t>
            </a:r>
            <a:r>
              <a:rPr lang="zh-CN" altLang="en-US" sz="2800" b="1">
                <a:solidFill>
                  <a:srgbClr val="000000"/>
                </a:solidFill>
                <a:ea typeface="黑体" panose="02010609060101010101" pitchFamily="49" charset="-122"/>
              </a:rPr>
              <a:t>位于</a:t>
            </a:r>
            <a:r>
              <a:rPr lang="zh-CN" altLang="en-US" sz="2800" b="1">
                <a:solidFill>
                  <a:srgbClr val="FF0000"/>
                </a:solidFill>
                <a:ea typeface="黑体" panose="02010609060101010101" pitchFamily="49" charset="-122"/>
              </a:rPr>
              <a:t>热带</a:t>
            </a:r>
          </a:p>
        </p:txBody>
      </p:sp>
      <p:sp>
        <p:nvSpPr>
          <p:cNvPr id="18" name="矩形 17"/>
          <p:cNvSpPr/>
          <p:nvPr/>
        </p:nvSpPr>
        <p:spPr>
          <a:xfrm>
            <a:off x="44021" y="1414724"/>
            <a:ext cx="3294492" cy="83099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spc="50" dirty="0">
                <a:ln w="11430"/>
                <a:solidFill>
                  <a:srgbClr val="3333FF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华文行楷" pitchFamily="2" charset="-122"/>
                <a:ea typeface="华文行楷" pitchFamily="2" charset="-122"/>
                <a:sym typeface="+mn-ea"/>
              </a:rPr>
              <a:t>经纬度位置</a:t>
            </a:r>
          </a:p>
        </p:txBody>
      </p:sp>
      <p:sp>
        <p:nvSpPr>
          <p:cNvPr id="17" name="矩形 16"/>
          <p:cNvSpPr/>
          <p:nvPr/>
        </p:nvSpPr>
        <p:spPr>
          <a:xfrm>
            <a:off x="5004048" y="118746"/>
            <a:ext cx="2503805" cy="1198879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600" b="1" spc="50" dirty="0">
                <a:ln w="11430"/>
                <a:solidFill>
                  <a:srgbClr val="E08208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  <a:sym typeface="+mn-ea"/>
              </a:rPr>
              <a:t>阿非利加</a:t>
            </a:r>
            <a:r>
              <a:rPr lang="en-US" altLang="zh-CN" sz="3600" b="1" spc="50" dirty="0">
                <a:ln w="11430"/>
                <a:solidFill>
                  <a:srgbClr val="E08208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  <a:sym typeface="+mn-ea"/>
              </a:rPr>
              <a:t>—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600" b="1" spc="50" dirty="0">
                <a:ln w="11430"/>
                <a:solidFill>
                  <a:srgbClr val="E08208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  <a:sym typeface="+mn-ea"/>
              </a:rPr>
              <a:t>阳光灼热</a:t>
            </a:r>
          </a:p>
        </p:txBody>
      </p:sp>
    </p:spTree>
    <p:extLst>
      <p:ext uri="{BB962C8B-B14F-4D97-AF65-F5344CB8AC3E}">
        <p14:creationId xmlns:p14="http://schemas.microsoft.com/office/powerpoint/2010/main" val="1879711858"/>
      </p:ext>
    </p:extLst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4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4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4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4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4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755" grpId="0"/>
      <p:bldP spid="244756" grpId="0" animBg="1"/>
      <p:bldP spid="24476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4" descr="6-16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r="3458" b="6056"/>
          <a:stretch>
            <a:fillRect/>
          </a:stretch>
        </p:blipFill>
        <p:spPr bwMode="auto">
          <a:xfrm>
            <a:off x="2773363" y="823913"/>
            <a:ext cx="6046787" cy="555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485" name="Oval 5"/>
          <p:cNvSpPr>
            <a:spLocks noChangeArrowheads="1"/>
          </p:cNvSpPr>
          <p:nvPr/>
        </p:nvSpPr>
        <p:spPr bwMode="auto">
          <a:xfrm rot="-531718">
            <a:off x="3281363" y="903288"/>
            <a:ext cx="655637" cy="478948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76486" name="Oval 6"/>
          <p:cNvSpPr>
            <a:spLocks noChangeArrowheads="1"/>
          </p:cNvSpPr>
          <p:nvPr/>
        </p:nvSpPr>
        <p:spPr bwMode="auto">
          <a:xfrm>
            <a:off x="8101013" y="3284538"/>
            <a:ext cx="671512" cy="294005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76487" name="Oval 7"/>
          <p:cNvSpPr>
            <a:spLocks noChangeArrowheads="1"/>
          </p:cNvSpPr>
          <p:nvPr/>
        </p:nvSpPr>
        <p:spPr bwMode="auto">
          <a:xfrm rot="5689189">
            <a:off x="5999162" y="427685"/>
            <a:ext cx="334963" cy="155575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76488" name="Text Box 8"/>
          <p:cNvSpPr txBox="1">
            <a:spLocks noChangeArrowheads="1"/>
          </p:cNvSpPr>
          <p:nvPr/>
        </p:nvSpPr>
        <p:spPr bwMode="auto">
          <a:xfrm>
            <a:off x="168524" y="1119320"/>
            <a:ext cx="2747829" cy="1384995"/>
          </a:xfrm>
          <a:prstGeom prst="rect">
            <a:avLst/>
          </a:prstGeom>
          <a:solidFill>
            <a:schemeClr val="accent3">
              <a:lumMod val="95000"/>
            </a:schemeClr>
          </a:solidFill>
          <a:ln w="38100" cap="sq">
            <a:solidFill>
              <a:srgbClr val="0070C0"/>
            </a:solidFill>
            <a:prstDash val="lgDashDot"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非洲东濒印度洋、西临大西洋、</a:t>
            </a:r>
            <a:endParaRPr lang="en-US" altLang="zh-CN" sz="2800" b="1" dirty="0">
              <a:solidFill>
                <a:srgbClr val="2D2D8A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北临地中海</a:t>
            </a:r>
          </a:p>
        </p:txBody>
      </p:sp>
      <p:sp>
        <p:nvSpPr>
          <p:cNvPr id="276489" name="Text Box 9"/>
          <p:cNvSpPr txBox="1">
            <a:spLocks noChangeArrowheads="1"/>
          </p:cNvSpPr>
          <p:nvPr/>
        </p:nvSpPr>
        <p:spPr bwMode="auto">
          <a:xfrm>
            <a:off x="162519" y="2708920"/>
            <a:ext cx="2753835" cy="2677656"/>
          </a:xfrm>
          <a:prstGeom prst="rect">
            <a:avLst/>
          </a:prstGeom>
          <a:solidFill>
            <a:schemeClr val="accent3">
              <a:lumMod val="95000"/>
            </a:schemeClr>
          </a:solidFill>
          <a:ln w="38100" cap="sq">
            <a:solidFill>
              <a:srgbClr val="0070C0"/>
            </a:solidFill>
            <a:prstDash val="lgDashDot"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东北与亚洲隔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红海</a:t>
            </a: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、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苏伊士运河</a:t>
            </a: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相邻；</a:t>
            </a:r>
            <a:endParaRPr lang="en-US" altLang="zh-CN" sz="2800" b="1" dirty="0">
              <a:solidFill>
                <a:srgbClr val="2D2D8A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北与欧洲隔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地中海</a:t>
            </a: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及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直布罗陀海峡</a:t>
            </a:r>
            <a:r>
              <a:rPr lang="zh-CN" altLang="en-US" sz="2800" b="1" dirty="0">
                <a:solidFill>
                  <a:srgbClr val="2D2D8A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相望</a:t>
            </a:r>
          </a:p>
        </p:txBody>
      </p:sp>
      <p:sp>
        <p:nvSpPr>
          <p:cNvPr id="276490" name="Rectangle 10"/>
          <p:cNvSpPr>
            <a:spLocks noChangeArrowheads="1"/>
          </p:cNvSpPr>
          <p:nvPr/>
        </p:nvSpPr>
        <p:spPr bwMode="auto">
          <a:xfrm>
            <a:off x="5494338" y="823913"/>
            <a:ext cx="1344612" cy="334962"/>
          </a:xfrm>
          <a:prstGeom prst="rect">
            <a:avLst/>
          </a:prstGeom>
          <a:noFill/>
          <a:ln w="76200">
            <a:solidFill>
              <a:srgbClr val="26267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276491" name="Rectangle 11"/>
          <p:cNvSpPr>
            <a:spLocks noChangeArrowheads="1"/>
          </p:cNvSpPr>
          <p:nvPr/>
        </p:nvSpPr>
        <p:spPr bwMode="auto">
          <a:xfrm rot="-721177">
            <a:off x="7329488" y="1373188"/>
            <a:ext cx="1343025" cy="334962"/>
          </a:xfrm>
          <a:prstGeom prst="rect">
            <a:avLst/>
          </a:prstGeom>
          <a:noFill/>
          <a:ln w="76200">
            <a:solidFill>
              <a:srgbClr val="26267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2" name="Oval 7"/>
          <p:cNvSpPr>
            <a:spLocks noChangeArrowheads="1"/>
          </p:cNvSpPr>
          <p:nvPr/>
        </p:nvSpPr>
        <p:spPr bwMode="auto">
          <a:xfrm rot="-2114712">
            <a:off x="6996113" y="1108075"/>
            <a:ext cx="476250" cy="2043113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69675" y="84772"/>
            <a:ext cx="2646680" cy="829944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spc="50" dirty="0">
                <a:ln w="11430"/>
                <a:solidFill>
                  <a:srgbClr val="3333FF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华文行楷" pitchFamily="2" charset="-122"/>
                <a:ea typeface="华文行楷" pitchFamily="2" charset="-122"/>
                <a:sym typeface="+mn-ea"/>
              </a:rPr>
              <a:t>海陆位置</a:t>
            </a:r>
          </a:p>
        </p:txBody>
      </p:sp>
      <p:sp>
        <p:nvSpPr>
          <p:cNvPr id="14" name="Oval 7"/>
          <p:cNvSpPr>
            <a:spLocks noChangeArrowheads="1"/>
          </p:cNvSpPr>
          <p:nvPr/>
        </p:nvSpPr>
        <p:spPr bwMode="auto">
          <a:xfrm rot="5689189">
            <a:off x="4040981" y="170657"/>
            <a:ext cx="334963" cy="155575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20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76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76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64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64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6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6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6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6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6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6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485" grpId="0" bldLvl="0" animBg="1"/>
      <p:bldP spid="276486" grpId="0" bldLvl="0" animBg="1"/>
      <p:bldP spid="276487" grpId="0" bldLvl="0" animBg="1"/>
      <p:bldP spid="276488" grpId="0" animBg="1"/>
      <p:bldP spid="276489" grpId="0" animBg="1"/>
      <p:bldP spid="276490" grpId="0" bldLvl="0" animBg="1"/>
      <p:bldP spid="276491" grpId="0" bldLvl="0" animBg="1"/>
      <p:bldP spid="12" grpId="0" bldLvl="0" animBg="1"/>
      <p:bldP spid="1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7551" name="Group 47"/>
          <p:cNvGraphicFramePr>
            <a:graphicFrameLocks noGrp="1"/>
          </p:cNvGraphicFramePr>
          <p:nvPr/>
        </p:nvGraphicFramePr>
        <p:xfrm>
          <a:off x="260350" y="773113"/>
          <a:ext cx="8039100" cy="1932438"/>
        </p:xfrm>
        <a:graphic>
          <a:graphicData uri="http://schemas.openxmlformats.org/drawingml/2006/table">
            <a:tbl>
              <a:tblPr/>
              <a:tblGrid>
                <a:gridCol w="1030605"/>
                <a:gridCol w="1854835"/>
                <a:gridCol w="1580515"/>
                <a:gridCol w="3573145"/>
              </a:tblGrid>
              <a:tr h="89589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楷体_GB2312" panose="02010609030101010101" charset="-122"/>
                      </a:endParaRPr>
                    </a:p>
                  </a:txBody>
                  <a:tcPr marT="45721" marB="45721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海岸线长度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（千米）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陆地面积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（万千米</a:t>
                      </a:r>
                      <a:r>
                        <a:rPr kumimoji="0" lang="en-US" altLang="zh-CN" sz="2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2</a:t>
                      </a: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）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平均每一万千米</a:t>
                      </a:r>
                      <a:r>
                        <a:rPr kumimoji="0" lang="en-US" altLang="zh-CN" sz="2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2</a:t>
                      </a: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陆地拥有的海岸线长度（千米）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5180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欧洲</a:t>
                      </a:r>
                    </a:p>
                  </a:txBody>
                  <a:tcPr marT="45721" marB="45721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37900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1016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800" dirty="0">
                          <a:solidFill>
                            <a:srgbClr val="3333FF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sym typeface="+mn-ea"/>
                        </a:rPr>
                        <a:t>37.3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3333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5180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非洲</a:t>
                      </a:r>
                    </a:p>
                  </a:txBody>
                  <a:tcPr marT="45721" marB="45721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30500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楷体_GB2312" panose="02010609030101010101" charset="-122"/>
                        </a:rPr>
                        <a:t>3020</a:t>
                      </a: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800" dirty="0">
                          <a:solidFill>
                            <a:srgbClr val="3333FF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sym typeface="+mn-ea"/>
                        </a:rPr>
                        <a:t>10.1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3333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 marT="45721" marB="457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30743" name="图片 247820" descr="法国位置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2705100"/>
            <a:ext cx="42291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4" name="Text Box 5"/>
          <p:cNvSpPr txBox="1">
            <a:spLocks noChangeArrowheads="1"/>
          </p:cNvSpPr>
          <p:nvPr/>
        </p:nvSpPr>
        <p:spPr bwMode="auto">
          <a:xfrm>
            <a:off x="100013" y="142875"/>
            <a:ext cx="8726487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比较非洲与欧洲的大陆海岸线，哪一个大洲要平直些？</a:t>
            </a:r>
          </a:p>
        </p:txBody>
      </p:sp>
      <p:pic>
        <p:nvPicPr>
          <p:cNvPr id="30746" name="Picture 7" descr="6-1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75" y="2705100"/>
            <a:ext cx="3343275" cy="329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7818" name="Text Box 10"/>
          <p:cNvSpPr txBox="1">
            <a:spLocks noChangeArrowheads="1"/>
          </p:cNvSpPr>
          <p:nvPr/>
        </p:nvSpPr>
        <p:spPr bwMode="auto">
          <a:xfrm rot="20851942">
            <a:off x="5318125" y="4206875"/>
            <a:ext cx="1271588" cy="398463"/>
          </a:xfrm>
          <a:prstGeom prst="rect">
            <a:avLst/>
          </a:prstGeom>
          <a:solidFill>
            <a:schemeClr val="accent1">
              <a:alpha val="38823"/>
            </a:schemeClr>
          </a:solidFill>
          <a:ln w="19050">
            <a:solidFill>
              <a:srgbClr val="3366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anose="02010609060101010101" pitchFamily="49" charset="-122"/>
              </a:rPr>
              <a:t>几内亚湾</a:t>
            </a:r>
          </a:p>
        </p:txBody>
      </p:sp>
      <p:sp>
        <p:nvSpPr>
          <p:cNvPr id="247819" name="Text Box 11"/>
          <p:cNvSpPr txBox="1">
            <a:spLocks noChangeArrowheads="1"/>
          </p:cNvSpPr>
          <p:nvPr/>
        </p:nvSpPr>
        <p:spPr bwMode="auto">
          <a:xfrm rot="19763207">
            <a:off x="7385050" y="3700463"/>
            <a:ext cx="1579563" cy="398462"/>
          </a:xfrm>
          <a:prstGeom prst="rect">
            <a:avLst/>
          </a:prstGeom>
          <a:solidFill>
            <a:schemeClr val="accent1">
              <a:alpha val="38823"/>
            </a:schemeClr>
          </a:solidFill>
          <a:ln w="19050">
            <a:solidFill>
              <a:srgbClr val="3366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anose="02010609060101010101" pitchFamily="49" charset="-122"/>
              </a:rPr>
              <a:t>索马里半岛</a:t>
            </a:r>
          </a:p>
        </p:txBody>
      </p:sp>
      <p:sp>
        <p:nvSpPr>
          <p:cNvPr id="247820" name="Text Box 12"/>
          <p:cNvSpPr txBox="1">
            <a:spLocks noChangeArrowheads="1"/>
          </p:cNvSpPr>
          <p:nvPr/>
        </p:nvSpPr>
        <p:spPr bwMode="auto">
          <a:xfrm rot="1222358">
            <a:off x="8068310" y="4344988"/>
            <a:ext cx="492443" cy="1697037"/>
          </a:xfrm>
          <a:prstGeom prst="rect">
            <a:avLst/>
          </a:prstGeom>
          <a:solidFill>
            <a:schemeClr val="accent1">
              <a:alpha val="38823"/>
            </a:schemeClr>
          </a:solidFill>
          <a:ln w="19050">
            <a:solidFill>
              <a:srgbClr val="3366FF"/>
            </a:solidFill>
            <a:miter lim="800000"/>
            <a:headEnd/>
            <a:tailEnd/>
          </a:ln>
        </p:spPr>
        <p:txBody>
          <a:bodyPr vert="eaVert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anose="02010609060101010101" pitchFamily="49" charset="-122"/>
              </a:rPr>
              <a:t>马达加斯加岛</a:t>
            </a:r>
          </a:p>
        </p:txBody>
      </p:sp>
      <p:sp>
        <p:nvSpPr>
          <p:cNvPr id="277548" name="Text Box 44"/>
          <p:cNvSpPr txBox="1">
            <a:spLocks noChangeArrowheads="1"/>
          </p:cNvSpPr>
          <p:nvPr/>
        </p:nvSpPr>
        <p:spPr bwMode="auto">
          <a:xfrm>
            <a:off x="2230" y="1581710"/>
            <a:ext cx="9141769" cy="630237"/>
          </a:xfrm>
          <a:prstGeom prst="rect">
            <a:avLst/>
          </a:prstGeom>
          <a:solidFill>
            <a:schemeClr val="accent5"/>
          </a:solidFill>
          <a:ln w="38100">
            <a:solidFill>
              <a:schemeClr val="tx1"/>
            </a:solidFill>
            <a:prstDash val="dashDot"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非洲海岸线更平直</a:t>
            </a:r>
            <a:r>
              <a:rPr lang="zh-CN" altLang="en-US" sz="2800" b="1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，直接表现为海湾、半岛、岛屿较少。</a:t>
            </a:r>
          </a:p>
        </p:txBody>
      </p:sp>
    </p:spTree>
    <p:extLst>
      <p:ext uri="{BB962C8B-B14F-4D97-AF65-F5344CB8AC3E}">
        <p14:creationId xmlns:p14="http://schemas.microsoft.com/office/powerpoint/2010/main" val="173857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7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7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818" grpId="0" bldLvl="0" animBg="1"/>
      <p:bldP spid="247819" grpId="0" bldLvl="0" animBg="1"/>
      <p:bldP spid="247820" grpId="0" bldLvl="0" animBg="1"/>
      <p:bldP spid="27754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 Box 18"/>
          <p:cNvSpPr txBox="1">
            <a:spLocks noChangeArrowheads="1"/>
          </p:cNvSpPr>
          <p:nvPr/>
        </p:nvSpPr>
        <p:spPr bwMode="auto">
          <a:xfrm>
            <a:off x="70342" y="1089301"/>
            <a:ext cx="450165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1.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归纳非洲的主要地形类型。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_GB2312" charset="-122"/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    </a:t>
            </a:r>
          </a:p>
        </p:txBody>
      </p:sp>
      <p:pic>
        <p:nvPicPr>
          <p:cNvPr id="32770" name="Picture 16" descr="6-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988" y="1557338"/>
            <a:ext cx="5183187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9862" name="Text Box 6"/>
          <p:cNvSpPr txBox="1">
            <a:spLocks noChangeArrowheads="1"/>
          </p:cNvSpPr>
          <p:nvPr/>
        </p:nvSpPr>
        <p:spPr bwMode="auto">
          <a:xfrm>
            <a:off x="-1" y="3851825"/>
            <a:ext cx="3701719" cy="861774"/>
          </a:xfrm>
          <a:prstGeom prst="rect">
            <a:avLst/>
          </a:prstGeom>
          <a:gradFill rotWithShape="1">
            <a:gsLst>
              <a:gs pos="0">
                <a:srgbClr val="80FFFF"/>
              </a:gs>
              <a:gs pos="50000">
                <a:srgbClr val="B3FFFF"/>
              </a:gs>
              <a:gs pos="100000">
                <a:srgbClr val="DAFFFF"/>
              </a:gs>
            </a:gsLst>
            <a:lin ang="18900000" scaled="1"/>
          </a:gradFill>
          <a:ln w="38100">
            <a:solidFill>
              <a:schemeClr val="tx1"/>
            </a:solidFill>
            <a:prstDash val="lgDashDot"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地势东南高、西北低</a:t>
            </a:r>
            <a:r>
              <a:rPr lang="en-US" altLang="zh-CN" sz="2800" b="1" dirty="0">
                <a:solidFill>
                  <a:srgbClr val="006600"/>
                </a:solidFill>
                <a:ea typeface="黑体" panose="02010609060101010101" pitchFamily="49" charset="-122"/>
              </a:rPr>
              <a:t>P.15</a:t>
            </a:r>
            <a:endParaRPr lang="zh-CN" altLang="en-US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sp>
        <p:nvSpPr>
          <p:cNvPr id="249875" name="Rectangle 19"/>
          <p:cNvSpPr>
            <a:spLocks noChangeArrowheads="1"/>
          </p:cNvSpPr>
          <p:nvPr/>
        </p:nvSpPr>
        <p:spPr bwMode="auto">
          <a:xfrm>
            <a:off x="40574" y="1862756"/>
            <a:ext cx="3773488" cy="861774"/>
          </a:xfrm>
          <a:prstGeom prst="rect">
            <a:avLst/>
          </a:prstGeom>
          <a:gradFill rotWithShape="1">
            <a:gsLst>
              <a:gs pos="0">
                <a:srgbClr val="80FFFF"/>
              </a:gs>
              <a:gs pos="50000">
                <a:srgbClr val="B3FFFF"/>
              </a:gs>
              <a:gs pos="100000">
                <a:srgbClr val="DAFFFF"/>
              </a:gs>
            </a:gsLst>
            <a:lin ang="18900000" scaled="1"/>
          </a:gradFill>
          <a:ln w="38100">
            <a:solidFill>
              <a:schemeClr val="tx1"/>
            </a:solidFill>
            <a:prstDash val="lgDashDot"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高原为主</a:t>
            </a:r>
            <a:r>
              <a:rPr lang="en-US" altLang="zh-CN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—“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高原大陆”</a:t>
            </a:r>
            <a:r>
              <a:rPr lang="en-US" altLang="zh-CN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 </a:t>
            </a:r>
            <a:r>
              <a:rPr lang="en-US" altLang="zh-CN" sz="2800" b="1" dirty="0">
                <a:solidFill>
                  <a:srgbClr val="006600"/>
                </a:solidFill>
                <a:ea typeface="黑体" panose="02010609060101010101" pitchFamily="49" charset="-122"/>
              </a:rPr>
              <a:t>P.15</a:t>
            </a:r>
            <a:endParaRPr lang="zh-CN" altLang="en-US" sz="2800" b="1" dirty="0">
              <a:solidFill>
                <a:srgbClr val="006600"/>
              </a:solidFill>
              <a:ea typeface="黑体" panose="02010609060101010101" pitchFamily="49" charset="-122"/>
            </a:endParaRP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 rot="5689189">
            <a:off x="7498556" y="2599532"/>
            <a:ext cx="334963" cy="1555750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3" name="五角星 12"/>
          <p:cNvSpPr/>
          <p:nvPr/>
        </p:nvSpPr>
        <p:spPr bwMode="auto">
          <a:xfrm>
            <a:off x="4276530" y="160379"/>
            <a:ext cx="651395" cy="607971"/>
          </a:xfrm>
          <a:prstGeom prst="star5">
            <a:avLst/>
          </a:prstGeom>
          <a:solidFill>
            <a:srgbClr val="FF0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pic>
        <p:nvPicPr>
          <p:cNvPr id="32775" name="Picture 8" descr="C:\Users\nana\Desktop\图片\u=3638674178,1974493165&amp;fm=21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75" y="63500"/>
            <a:ext cx="4284663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6" name="Text Box 6"/>
          <p:cNvSpPr>
            <a:spLocks noChangeArrowheads="1"/>
          </p:cNvSpPr>
          <p:nvPr/>
        </p:nvSpPr>
        <p:spPr bwMode="auto">
          <a:xfrm>
            <a:off x="273050" y="160379"/>
            <a:ext cx="2724150" cy="579437"/>
          </a:xfrm>
          <a:prstGeom prst="rect">
            <a:avLst/>
          </a:prstGeom>
        </p:spPr>
        <p:txBody>
          <a:bodyPr wrap="none" fromWordArt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b="1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二、地形</a:t>
            </a:r>
          </a:p>
        </p:txBody>
      </p:sp>
      <p:sp>
        <p:nvSpPr>
          <p:cNvPr id="32777" name="Line 21"/>
          <p:cNvSpPr>
            <a:spLocks noChangeShapeType="1"/>
          </p:cNvSpPr>
          <p:nvPr/>
        </p:nvSpPr>
        <p:spPr bwMode="auto">
          <a:xfrm>
            <a:off x="3600450" y="4076700"/>
            <a:ext cx="5381625" cy="0"/>
          </a:xfrm>
          <a:prstGeom prst="line">
            <a:avLst/>
          </a:prstGeom>
          <a:ln>
            <a:solidFill>
              <a:srgbClr val="FF5050"/>
            </a:solidFill>
            <a:headEnd/>
            <a:tailEnd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3" name="箭头: 左 1"/>
          <p:cNvSpPr>
            <a:spLocks noChangeArrowheads="1"/>
          </p:cNvSpPr>
          <p:nvPr/>
        </p:nvSpPr>
        <p:spPr bwMode="auto">
          <a:xfrm rot="3413385">
            <a:off x="4822826" y="3219450"/>
            <a:ext cx="3524250" cy="650875"/>
          </a:xfrm>
          <a:prstGeom prst="leftArrow">
            <a:avLst>
              <a:gd name="adj1" fmla="val 50000"/>
              <a:gd name="adj2" fmla="val 50035"/>
            </a:avLst>
          </a:prstGeom>
          <a:gradFill rotWithShape="0">
            <a:gsLst>
              <a:gs pos="0">
                <a:srgbClr val="00B050"/>
              </a:gs>
              <a:gs pos="50999">
                <a:srgbClr val="FFFF99"/>
              </a:gs>
              <a:gs pos="100000">
                <a:srgbClr val="C00000"/>
              </a:gs>
            </a:gsLst>
            <a:lin ang="21540000"/>
          </a:gradFill>
          <a:ln w="190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2" name="Oval 7"/>
          <p:cNvSpPr>
            <a:spLocks noChangeArrowheads="1"/>
          </p:cNvSpPr>
          <p:nvPr/>
        </p:nvSpPr>
        <p:spPr bwMode="auto">
          <a:xfrm rot="4799973" flipH="1">
            <a:off x="6194425" y="3475038"/>
            <a:ext cx="500063" cy="1271587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 rot="6229188" flipH="1">
            <a:off x="6644162" y="3964781"/>
            <a:ext cx="1958975" cy="315913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sp>
        <p:nvSpPr>
          <p:cNvPr id="19" name="Oval 7"/>
          <p:cNvSpPr>
            <a:spLocks noChangeArrowheads="1"/>
          </p:cNvSpPr>
          <p:nvPr/>
        </p:nvSpPr>
        <p:spPr bwMode="auto">
          <a:xfrm rot="5689189" flipH="1">
            <a:off x="7494588" y="4071938"/>
            <a:ext cx="523875" cy="593725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6865381" y="1002030"/>
            <a:ext cx="2110983" cy="543560"/>
            <a:chOff x="10810" y="1578"/>
            <a:chExt cx="3326" cy="856"/>
          </a:xfrm>
        </p:grpSpPr>
        <p:sp>
          <p:nvSpPr>
            <p:cNvPr id="32783" name="文本框 3"/>
            <p:cNvSpPr txBox="1">
              <a:spLocks noChangeArrowheads="1"/>
            </p:cNvSpPr>
            <p:nvPr/>
          </p:nvSpPr>
          <p:spPr bwMode="auto">
            <a:xfrm>
              <a:off x="10810" y="1645"/>
              <a:ext cx="3195" cy="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“非洲屋脊”</a:t>
              </a:r>
              <a:endParaRPr lang="zh-CN" alt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32784" name="圆角矩形标注 4"/>
            <p:cNvSpPr>
              <a:spLocks noChangeArrowheads="1"/>
            </p:cNvSpPr>
            <p:nvPr/>
          </p:nvSpPr>
          <p:spPr bwMode="auto">
            <a:xfrm>
              <a:off x="10941" y="1578"/>
              <a:ext cx="3195" cy="856"/>
            </a:xfrm>
            <a:prstGeom prst="wedgeRoundRectCallout">
              <a:avLst>
                <a:gd name="adj1" fmla="val -11318"/>
                <a:gd name="adj2" fmla="val 382202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7775575" y="5210175"/>
            <a:ext cx="1406525" cy="503238"/>
            <a:chOff x="12245" y="8204"/>
            <a:chExt cx="2216" cy="794"/>
          </a:xfrm>
        </p:grpSpPr>
        <p:sp>
          <p:nvSpPr>
            <p:cNvPr id="32786" name="文本框 5"/>
            <p:cNvSpPr txBox="1">
              <a:spLocks noChangeArrowheads="1"/>
            </p:cNvSpPr>
            <p:nvPr/>
          </p:nvSpPr>
          <p:spPr bwMode="auto">
            <a:xfrm>
              <a:off x="12245" y="8204"/>
              <a:ext cx="2216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赤道雪峰</a:t>
              </a: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32787" name="圆角矩形标注 6"/>
            <p:cNvSpPr>
              <a:spLocks noChangeArrowheads="1"/>
            </p:cNvSpPr>
            <p:nvPr/>
          </p:nvSpPr>
          <p:spPr bwMode="auto">
            <a:xfrm>
              <a:off x="12383" y="8204"/>
              <a:ext cx="2056" cy="795"/>
            </a:xfrm>
            <a:prstGeom prst="wedgeRoundRectCallout">
              <a:avLst>
                <a:gd name="adj1" fmla="val -62111"/>
                <a:gd name="adj2" fmla="val -237796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3770313" y="4530725"/>
            <a:ext cx="1443037" cy="863600"/>
            <a:chOff x="5938" y="7134"/>
            <a:chExt cx="2272" cy="1360"/>
          </a:xfrm>
        </p:grpSpPr>
        <p:sp>
          <p:nvSpPr>
            <p:cNvPr id="32789" name="文本框 13"/>
            <p:cNvSpPr txBox="1">
              <a:spLocks noChangeArrowheads="1"/>
            </p:cNvSpPr>
            <p:nvPr/>
          </p:nvSpPr>
          <p:spPr bwMode="auto">
            <a:xfrm>
              <a:off x="5938" y="7160"/>
              <a:ext cx="2273" cy="1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世界最大的盆地</a:t>
              </a: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32790" name="圆角矩形标注 14"/>
            <p:cNvSpPr>
              <a:spLocks noChangeArrowheads="1"/>
            </p:cNvSpPr>
            <p:nvPr/>
          </p:nvSpPr>
          <p:spPr bwMode="auto">
            <a:xfrm>
              <a:off x="6047" y="7134"/>
              <a:ext cx="2056" cy="1360"/>
            </a:xfrm>
            <a:prstGeom prst="wedgeRoundRectCallout">
              <a:avLst>
                <a:gd name="adj1" fmla="val 139106"/>
                <a:gd name="adj2" fmla="val -96028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4670425" y="5468938"/>
            <a:ext cx="2046288" cy="863600"/>
            <a:chOff x="7354" y="8612"/>
            <a:chExt cx="3224" cy="1360"/>
          </a:xfrm>
        </p:grpSpPr>
        <p:sp>
          <p:nvSpPr>
            <p:cNvPr id="32792" name="文本框 15"/>
            <p:cNvSpPr txBox="1">
              <a:spLocks noChangeArrowheads="1"/>
            </p:cNvSpPr>
            <p:nvPr/>
          </p:nvSpPr>
          <p:spPr bwMode="auto">
            <a:xfrm>
              <a:off x="7354" y="8612"/>
              <a:ext cx="3224" cy="1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世界陆地上最大的裂谷带</a:t>
              </a: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32793" name="圆角矩形标注 16"/>
            <p:cNvSpPr>
              <a:spLocks noChangeArrowheads="1"/>
            </p:cNvSpPr>
            <p:nvPr/>
          </p:nvSpPr>
          <p:spPr bwMode="auto">
            <a:xfrm>
              <a:off x="7609" y="8612"/>
              <a:ext cx="2686" cy="1360"/>
            </a:xfrm>
            <a:prstGeom prst="wedgeRoundRectCallout">
              <a:avLst>
                <a:gd name="adj1" fmla="val 118278"/>
                <a:gd name="adj2" fmla="val -241690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grpSp>
        <p:nvGrpSpPr>
          <p:cNvPr id="24" name="组合 23"/>
          <p:cNvGrpSpPr>
            <a:grpSpLocks/>
          </p:cNvGrpSpPr>
          <p:nvPr/>
        </p:nvGrpSpPr>
        <p:grpSpPr bwMode="auto">
          <a:xfrm>
            <a:off x="4962525" y="612775"/>
            <a:ext cx="1443038" cy="863600"/>
            <a:chOff x="5938" y="7134"/>
            <a:chExt cx="2273" cy="1360"/>
          </a:xfrm>
        </p:grpSpPr>
        <p:sp>
          <p:nvSpPr>
            <p:cNvPr id="32795" name="文本框 24"/>
            <p:cNvSpPr txBox="1">
              <a:spLocks noChangeArrowheads="1"/>
            </p:cNvSpPr>
            <p:nvPr/>
          </p:nvSpPr>
          <p:spPr bwMode="auto">
            <a:xfrm>
              <a:off x="5938" y="7160"/>
              <a:ext cx="2273" cy="1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世界最大的沙漠</a:t>
              </a:r>
              <a:endParaRPr lang="zh-CN" altLang="en-US" sz="2400" b="1">
                <a:solidFill>
                  <a:srgbClr val="000000"/>
                </a:solidFill>
              </a:endParaRPr>
            </a:p>
          </p:txBody>
        </p:sp>
        <p:sp>
          <p:nvSpPr>
            <p:cNvPr id="32796" name="圆角矩形标注 25"/>
            <p:cNvSpPr>
              <a:spLocks noChangeArrowheads="1"/>
            </p:cNvSpPr>
            <p:nvPr/>
          </p:nvSpPr>
          <p:spPr bwMode="auto">
            <a:xfrm>
              <a:off x="6047" y="7134"/>
              <a:ext cx="2056" cy="1360"/>
            </a:xfrm>
            <a:prstGeom prst="wedgeRoundRectCallout">
              <a:avLst>
                <a:gd name="adj1" fmla="val 43773"/>
                <a:gd name="adj2" fmla="val 180954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0261" y="3156920"/>
            <a:ext cx="370005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2.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归纳非洲地势特征。</a:t>
            </a:r>
          </a:p>
        </p:txBody>
      </p:sp>
    </p:spTree>
    <p:extLst>
      <p:ext uri="{BB962C8B-B14F-4D97-AF65-F5344CB8AC3E}">
        <p14:creationId xmlns:p14="http://schemas.microsoft.com/office/powerpoint/2010/main" val="156998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98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9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49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62" grpId="0" bldLvl="0" animBg="1"/>
      <p:bldP spid="249875" grpId="0" bldLvl="0" animBg="1"/>
      <p:bldP spid="8" grpId="0" animBg="1"/>
      <p:bldP spid="3" grpId="0" bldLvl="0" animBg="1"/>
      <p:bldP spid="3" grpId="1" animBg="1"/>
      <p:bldP spid="12" grpId="0" animBg="1"/>
      <p:bldP spid="9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读懂等值线图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90202" y="427040"/>
            <a:ext cx="5205697" cy="5940088"/>
          </a:xfrm>
          <a:prstGeom prst="rect">
            <a:avLst/>
          </a:prstGeom>
          <a:noFill/>
          <a:ln w="19050">
            <a:solidFill>
              <a:srgbClr val="000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读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非洲气候类型分布图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charset="-122"/>
              </a:rPr>
              <a:t>，完成问题。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  <a:ea typeface="楷体_GB231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、判断气候类型：</a:t>
            </a:r>
            <a:endParaRPr lang="en-US" altLang="zh-CN" sz="2800" b="1" dirty="0" smtClean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A__________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气候</a:t>
            </a:r>
            <a:endParaRPr lang="en-US" altLang="zh-CN" sz="2800" b="1" dirty="0" smtClean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B__________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气候</a:t>
            </a:r>
            <a:endParaRPr lang="en-US" altLang="zh-CN" sz="2800" b="1" dirty="0" smtClean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C</a:t>
            </a: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__________</a:t>
            </a:r>
            <a:r>
              <a:rPr lang="zh-CN" altLang="en-US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气候</a:t>
            </a:r>
            <a:endParaRPr lang="en-US" altLang="zh-CN" sz="2800" b="1" dirty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D</a:t>
            </a: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__________</a:t>
            </a:r>
            <a:r>
              <a:rPr lang="zh-CN" altLang="en-US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气候</a:t>
            </a:r>
            <a:endParaRPr lang="en-US" altLang="zh-CN" sz="2800" b="1" dirty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、非洲气候</a:t>
            </a:r>
            <a:r>
              <a:rPr lang="zh-CN" altLang="en-US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分布有什么特点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？</a:t>
            </a:r>
            <a:endParaRPr lang="en-US" altLang="zh-CN" sz="2800" b="1" dirty="0" smtClean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2800" b="1" dirty="0">
              <a:solidFill>
                <a:srgbClr val="FF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、同样被赤道穿过，①②两地的气候不同，主要</a:t>
            </a:r>
            <a:r>
              <a:rPr lang="zh-CN" altLang="en-US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受</a:t>
            </a:r>
            <a:r>
              <a:rPr lang="en-US" altLang="zh-CN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_________</a:t>
            </a:r>
            <a:r>
              <a:rPr lang="zh-CN" altLang="en-US" sz="2800" b="1" dirty="0" smtClean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因素</a:t>
            </a:r>
            <a:r>
              <a:rPr lang="zh-CN" altLang="en-US" sz="2800" b="1" dirty="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影响？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215" y="68581"/>
            <a:ext cx="3842035" cy="4032835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08461" y="1353159"/>
            <a:ext cx="1810864" cy="668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热带雨林</a:t>
            </a:r>
            <a:endParaRPr lang="zh-CN" altLang="en-US" sz="32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08461" y="1915134"/>
            <a:ext cx="1810864" cy="668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热带</a:t>
            </a:r>
            <a:r>
              <a:rPr lang="zh-CN" altLang="en-US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草原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08461" y="2442207"/>
            <a:ext cx="1810864" cy="668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热带沙漠</a:t>
            </a:r>
            <a:endParaRPr lang="zh-CN" altLang="en-US" sz="32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532286" y="2985619"/>
            <a:ext cx="1810864" cy="668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地中海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64381" y="4023295"/>
            <a:ext cx="571052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以赤道为中心，南北对称分布</a:t>
            </a:r>
            <a:endParaRPr lang="zh-CN" altLang="en-US" sz="32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3561236" y="5113096"/>
            <a:ext cx="1810864" cy="668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200" b="1" dirty="0" smtClean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地形地势</a:t>
            </a:r>
            <a:endParaRPr lang="zh-CN" altLang="en-US" sz="3200" b="1" dirty="0">
              <a:solidFill>
                <a:srgbClr val="0070C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11" name="Picture 7" descr="6-1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724" y="4116290"/>
            <a:ext cx="2701639" cy="2661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Oval 7"/>
          <p:cNvSpPr>
            <a:spLocks noChangeArrowheads="1"/>
          </p:cNvSpPr>
          <p:nvPr/>
        </p:nvSpPr>
        <p:spPr bwMode="auto">
          <a:xfrm rot="4799973" flipH="1">
            <a:off x="6953939" y="5135607"/>
            <a:ext cx="472588" cy="661335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grpSp>
        <p:nvGrpSpPr>
          <p:cNvPr id="13" name="组合 12"/>
          <p:cNvGrpSpPr>
            <a:grpSpLocks/>
          </p:cNvGrpSpPr>
          <p:nvPr/>
        </p:nvGrpSpPr>
        <p:grpSpPr bwMode="auto">
          <a:xfrm>
            <a:off x="5774903" y="5592800"/>
            <a:ext cx="620028" cy="872517"/>
            <a:chOff x="5938" y="7134"/>
            <a:chExt cx="2273" cy="1360"/>
          </a:xfrm>
        </p:grpSpPr>
        <p:sp>
          <p:nvSpPr>
            <p:cNvPr id="14" name="文本框 13"/>
            <p:cNvSpPr txBox="1">
              <a:spLocks noChangeArrowheads="1"/>
            </p:cNvSpPr>
            <p:nvPr/>
          </p:nvSpPr>
          <p:spPr bwMode="auto">
            <a:xfrm>
              <a:off x="5938" y="7160"/>
              <a:ext cx="2273" cy="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 dirty="0" smtClean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盆地</a:t>
              </a:r>
              <a:endParaRPr lang="zh-CN" alt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15" name="圆角矩形标注 14"/>
            <p:cNvSpPr>
              <a:spLocks noChangeArrowheads="1"/>
            </p:cNvSpPr>
            <p:nvPr/>
          </p:nvSpPr>
          <p:spPr bwMode="auto">
            <a:xfrm>
              <a:off x="6033" y="7134"/>
              <a:ext cx="1899" cy="1360"/>
            </a:xfrm>
            <a:prstGeom prst="wedgeRoundRectCallout">
              <a:avLst>
                <a:gd name="adj1" fmla="val 197155"/>
                <a:gd name="adj2" fmla="val -61095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  <p:sp>
        <p:nvSpPr>
          <p:cNvPr id="16" name="Oval 7"/>
          <p:cNvSpPr>
            <a:spLocks noChangeArrowheads="1"/>
          </p:cNvSpPr>
          <p:nvPr/>
        </p:nvSpPr>
        <p:spPr bwMode="auto">
          <a:xfrm rot="4799973" flipH="1">
            <a:off x="7548145" y="5165354"/>
            <a:ext cx="472588" cy="661335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 b="1">
              <a:solidFill>
                <a:srgbClr val="000000"/>
              </a:solidFill>
            </a:endParaRPr>
          </a:p>
        </p:txBody>
      </p:sp>
      <p:grpSp>
        <p:nvGrpSpPr>
          <p:cNvPr id="17" name="组合 16"/>
          <p:cNvGrpSpPr>
            <a:grpSpLocks/>
          </p:cNvGrpSpPr>
          <p:nvPr/>
        </p:nvGrpSpPr>
        <p:grpSpPr bwMode="auto">
          <a:xfrm flipH="1">
            <a:off x="8244814" y="5813231"/>
            <a:ext cx="537236" cy="830780"/>
            <a:chOff x="6047" y="7134"/>
            <a:chExt cx="2164" cy="1418"/>
          </a:xfrm>
        </p:grpSpPr>
        <p:sp>
          <p:nvSpPr>
            <p:cNvPr id="18" name="文本框 17"/>
            <p:cNvSpPr txBox="1">
              <a:spLocks noChangeArrowheads="1"/>
            </p:cNvSpPr>
            <p:nvPr/>
          </p:nvSpPr>
          <p:spPr bwMode="auto">
            <a:xfrm>
              <a:off x="6362" y="7134"/>
              <a:ext cx="1849" cy="1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 b="1" dirty="0" smtClean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高原</a:t>
              </a:r>
              <a:endParaRPr lang="zh-CN" alt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19" name="圆角矩形标注 18"/>
            <p:cNvSpPr>
              <a:spLocks noChangeArrowheads="1"/>
            </p:cNvSpPr>
            <p:nvPr/>
          </p:nvSpPr>
          <p:spPr bwMode="auto">
            <a:xfrm>
              <a:off x="6047" y="7134"/>
              <a:ext cx="2056" cy="1360"/>
            </a:xfrm>
            <a:prstGeom prst="wedgeRoundRectCallout">
              <a:avLst>
                <a:gd name="adj1" fmla="val 139106"/>
                <a:gd name="adj2" fmla="val -96028"/>
                <a:gd name="adj3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2400" b="1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691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2" grpId="0" animBg="1"/>
      <p:bldP spid="1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726,&quot;width&quot;:697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1627</Words>
  <Application>Microsoft Office PowerPoint</Application>
  <PresentationFormat>全屏显示(4:3)</PresentationFormat>
  <Paragraphs>305</Paragraphs>
  <Slides>30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30</vt:i4>
      </vt:variant>
    </vt:vector>
  </HeadingPairs>
  <TitlesOfParts>
    <vt:vector size="47" baseType="lpstr">
      <vt:lpstr>黑体</vt:lpstr>
      <vt:lpstr>华文行楷</vt:lpstr>
      <vt:lpstr>华文琥珀</vt:lpstr>
      <vt:lpstr>华文新魏</vt:lpstr>
      <vt:lpstr>华文中宋</vt:lpstr>
      <vt:lpstr>楷体</vt:lpstr>
      <vt:lpstr>楷体_GB2312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默认设计模板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wangpu</dc:creator>
  <cp:lastModifiedBy>wangpu</cp:lastModifiedBy>
  <cp:revision>39</cp:revision>
  <dcterms:created xsi:type="dcterms:W3CDTF">2020-01-31T04:12:39Z</dcterms:created>
  <dcterms:modified xsi:type="dcterms:W3CDTF">2020-02-01T12:51:33Z</dcterms:modified>
</cp:coreProperties>
</file>

<file path=docProps/thumbnail.jpeg>
</file>